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44"/>
  </p:notesMasterIdLst>
  <p:sldIdLst>
    <p:sldId id="356" r:id="rId2"/>
    <p:sldId id="321" r:id="rId3"/>
    <p:sldId id="330" r:id="rId4"/>
    <p:sldId id="353" r:id="rId5"/>
    <p:sldId id="258" r:id="rId6"/>
    <p:sldId id="331" r:id="rId7"/>
    <p:sldId id="355" r:id="rId8"/>
    <p:sldId id="325" r:id="rId9"/>
    <p:sldId id="326" r:id="rId10"/>
    <p:sldId id="314" r:id="rId11"/>
    <p:sldId id="327" r:id="rId12"/>
    <p:sldId id="315" r:id="rId13"/>
    <p:sldId id="316" r:id="rId14"/>
    <p:sldId id="317" r:id="rId15"/>
    <p:sldId id="297" r:id="rId16"/>
    <p:sldId id="298" r:id="rId17"/>
    <p:sldId id="300" r:id="rId18"/>
    <p:sldId id="329" r:id="rId19"/>
    <p:sldId id="301" r:id="rId20"/>
    <p:sldId id="328" r:id="rId21"/>
    <p:sldId id="302" r:id="rId22"/>
    <p:sldId id="303" r:id="rId23"/>
    <p:sldId id="320" r:id="rId24"/>
    <p:sldId id="307" r:id="rId25"/>
    <p:sldId id="335" r:id="rId26"/>
    <p:sldId id="334" r:id="rId27"/>
    <p:sldId id="337" r:id="rId28"/>
    <p:sldId id="338" r:id="rId29"/>
    <p:sldId id="339" r:id="rId30"/>
    <p:sldId id="340" r:id="rId31"/>
    <p:sldId id="341" r:id="rId32"/>
    <p:sldId id="352" r:id="rId33"/>
    <p:sldId id="345" r:id="rId34"/>
    <p:sldId id="346" r:id="rId35"/>
    <p:sldId id="344" r:id="rId36"/>
    <p:sldId id="351" r:id="rId37"/>
    <p:sldId id="342" r:id="rId38"/>
    <p:sldId id="343" r:id="rId39"/>
    <p:sldId id="348" r:id="rId40"/>
    <p:sldId id="349" r:id="rId41"/>
    <p:sldId id="347" r:id="rId42"/>
    <p:sldId id="272" r:id="rId4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B4529"/>
    <a:srgbClr val="FFFF99"/>
    <a:srgbClr val="1B2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109C0-C5F5-4872-B3AF-D35D2539F727}" v="3" dt="2025-02-28T18:51:17.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9"/>
    <p:restoredTop sz="94720"/>
  </p:normalViewPr>
  <p:slideViewPr>
    <p:cSldViewPr snapToGrid="0">
      <p:cViewPr varScale="1">
        <p:scale>
          <a:sx n="102" d="100"/>
          <a:sy n="102" d="100"/>
        </p:scale>
        <p:origin x="216" y="2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BM Plex Sans" panose="020B0503050203000203"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BM Plex Sans" panose="020B0503050203000203" pitchFamily="34" charset="0"/>
              </a:defRPr>
            </a:lvl1pPr>
          </a:lstStyle>
          <a:p>
            <a:fld id="{12DFE416-DAD6-D749-857D-2E29C861AEBD}" type="datetimeFigureOut">
              <a:rPr lang="da-DK" smtClean="0"/>
              <a:t>01.05.2025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Click to edit the text styles in the master</a:t>
            </a:r>
          </a:p>
          <a:p>
            <a:pPr lvl="1"/>
            <a:r>
              <a:rPr lang="da-DK"/>
              <a:t>Second level</a:t>
            </a:r>
          </a:p>
          <a:p>
            <a:pPr lvl="2"/>
            <a:r>
              <a:rPr lang="da-DK"/>
              <a:t>Third level</a:t>
            </a:r>
          </a:p>
          <a:p>
            <a:pPr lvl="3"/>
            <a:r>
              <a:rPr lang="da-DK"/>
              <a:t>Fourth level</a:t>
            </a:r>
          </a:p>
          <a:p>
            <a:pPr lvl="4"/>
            <a:r>
              <a:rPr lang="da-DK"/>
              <a:t>Fifth level</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BM Plex Sans" panose="020B0503050203000203"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BM Plex Sans" panose="020B0503050203000203" pitchFamily="34" charset="0"/>
              </a:defRPr>
            </a:lvl1pPr>
          </a:lstStyle>
          <a:p>
            <a:fld id="{45BFCFCE-5A78-CB4C-8592-F27D9484E3BD}" type="slidenum">
              <a:rPr lang="da-DK" smtClean="0"/>
              <a:t>‹#›</a:t>
            </a:fld>
            <a:endParaRPr lang="da-DK"/>
          </a:p>
        </p:txBody>
      </p:sp>
    </p:spTree>
    <p:extLst>
      <p:ext uri="{BB962C8B-B14F-4D97-AF65-F5344CB8AC3E}">
        <p14:creationId xmlns:p14="http://schemas.microsoft.com/office/powerpoint/2010/main" val="29602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BM Plex Sans" panose="020B0503050203000203" pitchFamily="34" charset="0"/>
        <a:ea typeface="+mn-ea"/>
        <a:cs typeface="+mn-cs"/>
      </a:defRPr>
    </a:lvl1pPr>
    <a:lvl2pPr marL="457200" algn="l" defTabSz="914400" rtl="0" eaLnBrk="1" latinLnBrk="0" hangingPunct="1">
      <a:defRPr sz="1200" kern="1200">
        <a:solidFill>
          <a:schemeClr val="tx1"/>
        </a:solidFill>
        <a:latin typeface="IBM Plex Sans" panose="020B0503050203000203" pitchFamily="34" charset="0"/>
        <a:ea typeface="+mn-ea"/>
        <a:cs typeface="+mn-cs"/>
      </a:defRPr>
    </a:lvl2pPr>
    <a:lvl3pPr marL="914400" algn="l" defTabSz="914400" rtl="0" eaLnBrk="1" latinLnBrk="0" hangingPunct="1">
      <a:defRPr sz="1200" kern="1200">
        <a:solidFill>
          <a:schemeClr val="tx1"/>
        </a:solidFill>
        <a:latin typeface="IBM Plex Sans" panose="020B0503050203000203" pitchFamily="34" charset="0"/>
        <a:ea typeface="+mn-ea"/>
        <a:cs typeface="+mn-cs"/>
      </a:defRPr>
    </a:lvl3pPr>
    <a:lvl4pPr marL="1371600" algn="l" defTabSz="914400" rtl="0" eaLnBrk="1" latinLnBrk="0" hangingPunct="1">
      <a:defRPr sz="1200" kern="1200">
        <a:solidFill>
          <a:schemeClr val="tx1"/>
        </a:solidFill>
        <a:latin typeface="IBM Plex Sans" panose="020B0503050203000203" pitchFamily="34" charset="0"/>
        <a:ea typeface="+mn-ea"/>
        <a:cs typeface="+mn-cs"/>
      </a:defRPr>
    </a:lvl4pPr>
    <a:lvl5pPr marL="1828800" algn="l" defTabSz="914400" rtl="0" eaLnBrk="1" latinLnBrk="0" hangingPunct="1">
      <a:defRPr sz="1200" kern="1200">
        <a:solidFill>
          <a:schemeClr val="tx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FCFCE-5A78-CB4C-8592-F27D9484E3BD}" type="slidenum">
              <a:rPr lang="da-DK" smtClean="0"/>
              <a:t>1</a:t>
            </a:fld>
            <a:endParaRPr lang="da-DK"/>
          </a:p>
        </p:txBody>
      </p:sp>
    </p:spTree>
    <p:extLst>
      <p:ext uri="{BB962C8B-B14F-4D97-AF65-F5344CB8AC3E}">
        <p14:creationId xmlns:p14="http://schemas.microsoft.com/office/powerpoint/2010/main" val="404001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40</a:t>
            </a:fld>
            <a:endParaRPr lang="da-DK"/>
          </a:p>
        </p:txBody>
      </p:sp>
    </p:spTree>
    <p:extLst>
      <p:ext uri="{BB962C8B-B14F-4D97-AF65-F5344CB8AC3E}">
        <p14:creationId xmlns:p14="http://schemas.microsoft.com/office/powerpoint/2010/main" val="81118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FCFCE-5A78-CB4C-8592-F27D9484E3BD}" type="slidenum">
              <a:rPr lang="da-DK" smtClean="0"/>
              <a:t>2</a:t>
            </a:fld>
            <a:endParaRPr lang="da-DK"/>
          </a:p>
        </p:txBody>
      </p:sp>
    </p:spTree>
    <p:extLst>
      <p:ext uri="{BB962C8B-B14F-4D97-AF65-F5344CB8AC3E}">
        <p14:creationId xmlns:p14="http://schemas.microsoft.com/office/powerpoint/2010/main" val="415417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11</a:t>
            </a:fld>
            <a:endParaRPr lang="da-DK"/>
          </a:p>
        </p:txBody>
      </p:sp>
    </p:spTree>
    <p:extLst>
      <p:ext uri="{BB962C8B-B14F-4D97-AF65-F5344CB8AC3E}">
        <p14:creationId xmlns:p14="http://schemas.microsoft.com/office/powerpoint/2010/main" val="30983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14</a:t>
            </a:fld>
            <a:endParaRPr lang="da-DK"/>
          </a:p>
        </p:txBody>
      </p:sp>
    </p:spTree>
    <p:extLst>
      <p:ext uri="{BB962C8B-B14F-4D97-AF65-F5344CB8AC3E}">
        <p14:creationId xmlns:p14="http://schemas.microsoft.com/office/powerpoint/2010/main" val="4559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17</a:t>
            </a:fld>
            <a:endParaRPr lang="da-DK"/>
          </a:p>
        </p:txBody>
      </p:sp>
    </p:spTree>
    <p:extLst>
      <p:ext uri="{BB962C8B-B14F-4D97-AF65-F5344CB8AC3E}">
        <p14:creationId xmlns:p14="http://schemas.microsoft.com/office/powerpoint/2010/main" val="224380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21</a:t>
            </a:fld>
            <a:endParaRPr lang="da-DK"/>
          </a:p>
        </p:txBody>
      </p:sp>
    </p:spTree>
    <p:extLst>
      <p:ext uri="{BB962C8B-B14F-4D97-AF65-F5344CB8AC3E}">
        <p14:creationId xmlns:p14="http://schemas.microsoft.com/office/powerpoint/2010/main" val="359987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23</a:t>
            </a:fld>
            <a:endParaRPr lang="da-DK"/>
          </a:p>
        </p:txBody>
      </p:sp>
    </p:spTree>
    <p:extLst>
      <p:ext uri="{BB962C8B-B14F-4D97-AF65-F5344CB8AC3E}">
        <p14:creationId xmlns:p14="http://schemas.microsoft.com/office/powerpoint/2010/main" val="3180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28</a:t>
            </a:fld>
            <a:endParaRPr lang="da-DK"/>
          </a:p>
        </p:txBody>
      </p:sp>
    </p:spTree>
    <p:extLst>
      <p:ext uri="{BB962C8B-B14F-4D97-AF65-F5344CB8AC3E}">
        <p14:creationId xmlns:p14="http://schemas.microsoft.com/office/powerpoint/2010/main" val="15079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32</a:t>
            </a:fld>
            <a:endParaRPr lang="da-DK"/>
          </a:p>
        </p:txBody>
      </p:sp>
    </p:spTree>
    <p:extLst>
      <p:ext uri="{BB962C8B-B14F-4D97-AF65-F5344CB8AC3E}">
        <p14:creationId xmlns:p14="http://schemas.microsoft.com/office/powerpoint/2010/main" val="297654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emplat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E31B1D-D5FA-1144-A6D9-FDFA19DD3A3B}"/>
              </a:ext>
            </a:extLst>
          </p:cNvPr>
          <p:cNvSpPr>
            <a:spLocks noGrp="1"/>
          </p:cNvSpPr>
          <p:nvPr>
            <p:ph type="body" sz="quarter" idx="14"/>
          </p:nvPr>
        </p:nvSpPr>
        <p:spPr>
          <a:xfrm>
            <a:off x="508000" y="1015788"/>
            <a:ext cx="3513138" cy="5328285"/>
          </a:xfrm>
        </p:spPr>
        <p:txBody>
          <a:bodyPr/>
          <a:lstStyle>
            <a:lvl1pPr marL="0" indent="0">
              <a:buNone/>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11" name="Text Placeholder 9">
            <a:extLst>
              <a:ext uri="{FF2B5EF4-FFF2-40B4-BE49-F238E27FC236}">
                <a16:creationId xmlns:a16="http://schemas.microsoft.com/office/drawing/2014/main" id="{F1EF6F5B-4C89-A089-DA32-6A1686CD0B74}"/>
              </a:ext>
            </a:extLst>
          </p:cNvPr>
          <p:cNvSpPr>
            <a:spLocks noGrp="1"/>
          </p:cNvSpPr>
          <p:nvPr>
            <p:ph type="body" sz="quarter" idx="15"/>
          </p:nvPr>
        </p:nvSpPr>
        <p:spPr>
          <a:xfrm>
            <a:off x="4338638" y="1015789"/>
            <a:ext cx="3513137" cy="5328284"/>
          </a:xfrm>
        </p:spPr>
        <p:txBody>
          <a:bodyPr/>
          <a:lstStyle>
            <a:lvl1pPr marL="0" indent="0">
              <a:buNone/>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2" name="Title 1">
            <a:extLst>
              <a:ext uri="{FF2B5EF4-FFF2-40B4-BE49-F238E27FC236}">
                <a16:creationId xmlns:a16="http://schemas.microsoft.com/office/drawing/2014/main" id="{4149F0AB-3484-3BD8-5F17-C0910484351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6905747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ledebag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E10D728-2F8E-9A79-A793-8FA18EC9AE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2854" y="2136228"/>
            <a:ext cx="1394622" cy="2068689"/>
          </a:xfrm>
          <a:prstGeom prst="rect">
            <a:avLst/>
          </a:prstGeom>
        </p:spPr>
      </p:pic>
      <p:pic>
        <p:nvPicPr>
          <p:cNvPr id="3" name="Grafik 2">
            <a:extLst>
              <a:ext uri="{FF2B5EF4-FFF2-40B4-BE49-F238E27FC236}">
                <a16:creationId xmlns:a16="http://schemas.microsoft.com/office/drawing/2014/main" id="{AE996835-EDFE-BE3E-C688-CC762B1E3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3220" y="2085593"/>
            <a:ext cx="1781124" cy="2156098"/>
          </a:xfrm>
          <a:prstGeom prst="rect">
            <a:avLst/>
          </a:prstGeom>
        </p:spPr>
      </p:pic>
      <p:pic>
        <p:nvPicPr>
          <p:cNvPr id="4" name="Grafik 3">
            <a:extLst>
              <a:ext uri="{FF2B5EF4-FFF2-40B4-BE49-F238E27FC236}">
                <a16:creationId xmlns:a16="http://schemas.microsoft.com/office/drawing/2014/main" id="{A9BBDDF2-8BA5-B125-BDA8-EC3EA874D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3319" y="2085593"/>
            <a:ext cx="1658004" cy="2210671"/>
          </a:xfrm>
          <a:prstGeom prst="rect">
            <a:avLst/>
          </a:prstGeom>
        </p:spPr>
      </p:pic>
      <p:sp>
        <p:nvSpPr>
          <p:cNvPr id="7" name="Footer Placeholder 6">
            <a:extLst>
              <a:ext uri="{FF2B5EF4-FFF2-40B4-BE49-F238E27FC236}">
                <a16:creationId xmlns:a16="http://schemas.microsoft.com/office/drawing/2014/main" id="{85E44590-AE8B-6098-6E3A-22BBF073CF8E}"/>
              </a:ext>
            </a:extLst>
          </p:cNvPr>
          <p:cNvSpPr>
            <a:spLocks noGrp="1"/>
          </p:cNvSpPr>
          <p:nvPr>
            <p:ph type="ftr" sz="quarter" idx="15"/>
          </p:nvPr>
        </p:nvSpPr>
        <p:spPr>
          <a:xfrm>
            <a:off x="3503727" y="4971382"/>
            <a:ext cx="5176690" cy="281214"/>
          </a:xfrm>
        </p:spPr>
        <p:txBody>
          <a:bodyPr/>
          <a:lstStyle>
            <a:lvl1pPr algn="ctr">
              <a:defRPr sz="1400">
                <a:solidFill>
                  <a:schemeClr val="bg1"/>
                </a:solidFill>
              </a:defRPr>
            </a:lvl1pPr>
          </a:lstStyle>
          <a:p>
            <a:r>
              <a:rPr lang="da-DK"/>
              <a:t>KLIK FOR AT INDSÆTTE FIRMANAVN</a:t>
            </a:r>
          </a:p>
        </p:txBody>
      </p:sp>
      <p:sp>
        <p:nvSpPr>
          <p:cNvPr id="5" name="Titel 4">
            <a:extLst>
              <a:ext uri="{FF2B5EF4-FFF2-40B4-BE49-F238E27FC236}">
                <a16:creationId xmlns:a16="http://schemas.microsoft.com/office/drawing/2014/main" id="{A3676786-DF78-2A13-71BF-8354606B0D04}"/>
              </a:ext>
            </a:extLst>
          </p:cNvPr>
          <p:cNvSpPr>
            <a:spLocks noGrp="1"/>
          </p:cNvSpPr>
          <p:nvPr>
            <p:ph type="title" hasCustomPrompt="1"/>
          </p:nvPr>
        </p:nvSpPr>
        <p:spPr>
          <a:xfrm>
            <a:off x="1079500" y="4619652"/>
            <a:ext cx="10033000" cy="182736"/>
          </a:xfrm>
        </p:spPr>
        <p:txBody>
          <a:bodyPr/>
          <a:lstStyle>
            <a:lvl1pPr algn="ctr">
              <a:defRPr sz="1100" spc="300">
                <a:solidFill>
                  <a:schemeClr val="bg1"/>
                </a:solidFill>
              </a:defRPr>
            </a:lvl1pPr>
          </a:lstStyle>
          <a:p>
            <a:r>
              <a:rPr lang="da-DK"/>
              <a:t>INDSÆT TITEL</a:t>
            </a:r>
          </a:p>
        </p:txBody>
      </p:sp>
    </p:spTree>
    <p:extLst>
      <p:ext uri="{BB962C8B-B14F-4D97-AF65-F5344CB8AC3E}">
        <p14:creationId xmlns:p14="http://schemas.microsoft.com/office/powerpoint/2010/main" val="229089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G opgørels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58A1A1-81A1-00B9-5F3F-17B9B899E502}"/>
              </a:ext>
            </a:extLst>
          </p:cNvPr>
          <p:cNvSpPr>
            <a:spLocks noGrp="1"/>
          </p:cNvSpPr>
          <p:nvPr>
            <p:ph type="body" sz="quarter" idx="17"/>
          </p:nvPr>
        </p:nvSpPr>
        <p:spPr>
          <a:xfrm>
            <a:off x="518599" y="985520"/>
            <a:ext cx="4558013" cy="5364480"/>
          </a:xfrm>
        </p:spPr>
        <p:txBody>
          <a:bodyPr/>
          <a:lstStyle>
            <a:lvl1pPr marL="0" indent="0">
              <a:lnSpc>
                <a:spcPct val="129000"/>
              </a:lnSpc>
              <a:spcAft>
                <a:spcPts val="0"/>
              </a:spcAft>
              <a:buNone/>
              <a:tabLst>
                <a:tab pos="288000" algn="l"/>
                <a:tab pos="468000" algn="l"/>
                <a:tab pos="4104000" algn="r"/>
              </a:tabLst>
              <a:defRPr sz="900">
                <a:solidFill>
                  <a:schemeClr val="tx2"/>
                </a:solidFill>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2" name="Text Placeholder 9">
            <a:extLst>
              <a:ext uri="{FF2B5EF4-FFF2-40B4-BE49-F238E27FC236}">
                <a16:creationId xmlns:a16="http://schemas.microsoft.com/office/drawing/2014/main" id="{DDD3249A-9EA8-2D06-EED5-368B4A02469F}"/>
              </a:ext>
            </a:extLst>
          </p:cNvPr>
          <p:cNvSpPr>
            <a:spLocks noGrp="1"/>
          </p:cNvSpPr>
          <p:nvPr>
            <p:ph type="body" sz="quarter" idx="20"/>
          </p:nvPr>
        </p:nvSpPr>
        <p:spPr>
          <a:xfrm>
            <a:off x="6472011" y="979593"/>
            <a:ext cx="4558013" cy="5364479"/>
          </a:xfrm>
        </p:spPr>
        <p:txBody>
          <a:bodyPr/>
          <a:lstStyle>
            <a:lvl1pPr marL="0" indent="0">
              <a:lnSpc>
                <a:spcPct val="129000"/>
              </a:lnSpc>
              <a:spcAft>
                <a:spcPts val="0"/>
              </a:spcAft>
              <a:buNone/>
              <a:tabLst>
                <a:tab pos="288000" algn="l"/>
                <a:tab pos="468000" algn="l"/>
                <a:tab pos="4104000" algn="r"/>
              </a:tabLst>
              <a:defRPr sz="900">
                <a:solidFill>
                  <a:schemeClr val="tx2"/>
                </a:solidFill>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6" name="Footer Placeholder 5">
            <a:extLst>
              <a:ext uri="{FF2B5EF4-FFF2-40B4-BE49-F238E27FC236}">
                <a16:creationId xmlns:a16="http://schemas.microsoft.com/office/drawing/2014/main" id="{CB27BA12-0C2B-874F-CB3D-A69B54828ED2}"/>
              </a:ext>
            </a:extLst>
          </p:cNvPr>
          <p:cNvSpPr>
            <a:spLocks noGrp="1"/>
          </p:cNvSpPr>
          <p:nvPr>
            <p:ph type="ftr" sz="quarter" idx="22"/>
          </p:nvPr>
        </p:nvSpPr>
        <p:spPr/>
        <p:txBody>
          <a:bodyPr/>
          <a:lstStyle/>
          <a:p>
            <a:r>
              <a:rPr lang="da-DK"/>
              <a:t>KLIK FOR AT INDSÆTTE FIRMANAVN</a:t>
            </a:r>
          </a:p>
        </p:txBody>
      </p:sp>
      <p:sp>
        <p:nvSpPr>
          <p:cNvPr id="8" name="Slide Number Placeholder 7">
            <a:extLst>
              <a:ext uri="{FF2B5EF4-FFF2-40B4-BE49-F238E27FC236}">
                <a16:creationId xmlns:a16="http://schemas.microsoft.com/office/drawing/2014/main" id="{A28E22E3-1CE9-39F0-37B9-6694C2F99A83}"/>
              </a:ext>
            </a:extLst>
          </p:cNvPr>
          <p:cNvSpPr>
            <a:spLocks noGrp="1"/>
          </p:cNvSpPr>
          <p:nvPr>
            <p:ph type="sldNum" sz="quarter" idx="23"/>
          </p:nvPr>
        </p:nvSpPr>
        <p:spPr/>
        <p:txBody>
          <a:bodyPr/>
          <a:lstStyle/>
          <a:p>
            <a:fld id="{5A0D23CF-C5A3-5445-819D-C647D180BB4B}" type="slidenum">
              <a:rPr lang="da-DK" smtClean="0"/>
              <a:pPr/>
              <a:t>‹#›</a:t>
            </a:fld>
            <a:endParaRPr lang="da-DK"/>
          </a:p>
        </p:txBody>
      </p:sp>
      <p:sp>
        <p:nvSpPr>
          <p:cNvPr id="9" name="Title 8">
            <a:extLst>
              <a:ext uri="{FF2B5EF4-FFF2-40B4-BE49-F238E27FC236}">
                <a16:creationId xmlns:a16="http://schemas.microsoft.com/office/drawing/2014/main" id="{9EC510F1-C32E-301D-A9BE-CDD982DBFB2C}"/>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9208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B499-BDA0-E170-C4FB-7C73F109F59F}"/>
              </a:ext>
            </a:extLst>
          </p:cNvPr>
          <p:cNvSpPr>
            <a:spLocks noGrp="1"/>
          </p:cNvSpPr>
          <p:nvPr>
            <p:ph type="title"/>
          </p:nvPr>
        </p:nvSpPr>
        <p:spPr/>
        <p:txBody>
          <a:body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3" name="Date Placeholder 2">
            <a:extLst>
              <a:ext uri="{FF2B5EF4-FFF2-40B4-BE49-F238E27FC236}">
                <a16:creationId xmlns:a16="http://schemas.microsoft.com/office/drawing/2014/main" id="{85623CC7-2A44-6728-81B8-5D1C36C8A523}"/>
              </a:ext>
            </a:extLst>
          </p:cNvPr>
          <p:cNvSpPr>
            <a:spLocks noGrp="1"/>
          </p:cNvSpPr>
          <p:nvPr>
            <p:ph type="dt" sz="half" idx="10"/>
          </p:nvPr>
        </p:nvSpPr>
        <p:spPr/>
        <p:txBody>
          <a:bodyPr/>
          <a:lstStyle/>
          <a:p>
            <a:endParaRPr lang="da-DK" noProof="0"/>
          </a:p>
        </p:txBody>
      </p:sp>
      <p:sp>
        <p:nvSpPr>
          <p:cNvPr id="4" name="Footer Placeholder 3">
            <a:extLst>
              <a:ext uri="{FF2B5EF4-FFF2-40B4-BE49-F238E27FC236}">
                <a16:creationId xmlns:a16="http://schemas.microsoft.com/office/drawing/2014/main" id="{2B78E23B-9CAA-A290-D3B6-2404D06EC1A2}"/>
              </a:ext>
            </a:extLst>
          </p:cNvPr>
          <p:cNvSpPr>
            <a:spLocks noGrp="1"/>
          </p:cNvSpPr>
          <p:nvPr>
            <p:ph type="ftr" sz="quarter" idx="11"/>
          </p:nvPr>
        </p:nvSpPr>
        <p:spPr/>
        <p:txBody>
          <a:bodyPr/>
          <a:lstStyle/>
          <a:p>
            <a:r>
              <a:rPr lang="da-DK" noProof="0"/>
              <a:t>KLIK FOR AT INDSÆTTE FIRMANAVN</a:t>
            </a:r>
          </a:p>
        </p:txBody>
      </p:sp>
      <p:sp>
        <p:nvSpPr>
          <p:cNvPr id="5" name="Slide Number Placeholder 4">
            <a:extLst>
              <a:ext uri="{FF2B5EF4-FFF2-40B4-BE49-F238E27FC236}">
                <a16:creationId xmlns:a16="http://schemas.microsoft.com/office/drawing/2014/main" id="{A316B95B-509A-04EA-4971-5BB7A30A29F3}"/>
              </a:ext>
            </a:extLst>
          </p:cNvPr>
          <p:cNvSpPr>
            <a:spLocks noGrp="1"/>
          </p:cNvSpPr>
          <p:nvPr>
            <p:ph type="sldNum" sz="quarter" idx="12"/>
          </p:nvPr>
        </p:nvSpPr>
        <p:spPr/>
        <p:txBody>
          <a:bodyPr/>
          <a:lstStyle/>
          <a:p>
            <a:fld id="{5A0D23CF-C5A3-5445-819D-C647D180BB4B}" type="slidenum">
              <a:rPr lang="da-DK" noProof="0" smtClean="0"/>
              <a:pPr/>
              <a:t>‹#›</a:t>
            </a:fld>
            <a:endParaRPr lang="da-DK" noProof="0"/>
          </a:p>
        </p:txBody>
      </p:sp>
    </p:spTree>
    <p:extLst>
      <p:ext uri="{BB962C8B-B14F-4D97-AF65-F5344CB8AC3E}">
        <p14:creationId xmlns:p14="http://schemas.microsoft.com/office/powerpoint/2010/main" val="18328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tningsslide">
    <p:bg>
      <p:bgPr>
        <a:solidFill>
          <a:srgbClr val="1B4529"/>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079500" y="1587501"/>
            <a:ext cx="10033000" cy="1460499"/>
          </a:xfrm>
          <a:solidFill>
            <a:srgbClr val="1B4529"/>
          </a:solidFill>
        </p:spPr>
        <p:txBody>
          <a:bodyPr>
            <a:normAutofit/>
          </a:bodyPr>
          <a:lstStyle>
            <a:lvl1pPr marL="0" indent="0">
              <a:lnSpc>
                <a:spcPct val="100000"/>
              </a:lnSpc>
              <a:spcBef>
                <a:spcPts val="200"/>
              </a:spcBef>
              <a:buFontTx/>
              <a:buNone/>
              <a:defRPr sz="1100">
                <a:solidFill>
                  <a:schemeClr val="bg1"/>
                </a:solidFill>
              </a:defRPr>
            </a:lvl1pPr>
            <a:lvl2pPr marL="180000" indent="0">
              <a:buFontTx/>
              <a:buNone/>
              <a:defRPr sz="11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noProof="0"/>
              <a:t>Indsæt virksomhedsinformation</a:t>
            </a:r>
          </a:p>
        </p:txBody>
      </p:sp>
      <p:sp>
        <p:nvSpPr>
          <p:cNvPr id="4" name="Title 3">
            <a:extLst>
              <a:ext uri="{FF2B5EF4-FFF2-40B4-BE49-F238E27FC236}">
                <a16:creationId xmlns:a16="http://schemas.microsoft.com/office/drawing/2014/main" id="{6DF97A03-6A5A-CE52-A825-964660171C82}"/>
              </a:ext>
            </a:extLst>
          </p:cNvPr>
          <p:cNvSpPr>
            <a:spLocks noGrp="1"/>
          </p:cNvSpPr>
          <p:nvPr>
            <p:ph type="title"/>
          </p:nvPr>
        </p:nvSpPr>
        <p:spPr/>
        <p:txBody>
          <a:bodyPr/>
          <a:lstStyle>
            <a:lvl1pPr>
              <a:defRPr>
                <a:solidFill>
                  <a:schemeClr val="bg1"/>
                </a:solidFill>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0" name="Footer Placeholder 9">
            <a:extLst>
              <a:ext uri="{FF2B5EF4-FFF2-40B4-BE49-F238E27FC236}">
                <a16:creationId xmlns:a16="http://schemas.microsoft.com/office/drawing/2014/main" id="{C0ED9E13-9DB5-7219-D300-DD32B15B25DA}"/>
              </a:ext>
            </a:extLst>
          </p:cNvPr>
          <p:cNvSpPr>
            <a:spLocks noGrp="1"/>
          </p:cNvSpPr>
          <p:nvPr>
            <p:ph type="ftr" sz="quarter" idx="15"/>
          </p:nvPr>
        </p:nvSpPr>
        <p:spPr/>
        <p:txBody>
          <a:bodyPr/>
          <a:lstStyle>
            <a:lvl1pPr>
              <a:defRPr>
                <a:solidFill>
                  <a:schemeClr val="bg1"/>
                </a:solidFill>
              </a:defRPr>
            </a:lvl1pPr>
          </a:lstStyle>
          <a:p>
            <a:r>
              <a:rPr lang="da-DK" noProof="0"/>
              <a:t>KLIK FOR AT INDSÆTTE FIRMANAVN</a:t>
            </a:r>
          </a:p>
        </p:txBody>
      </p:sp>
      <p:sp>
        <p:nvSpPr>
          <p:cNvPr id="11" name="Slide Number Placeholder 10">
            <a:extLst>
              <a:ext uri="{FF2B5EF4-FFF2-40B4-BE49-F238E27FC236}">
                <a16:creationId xmlns:a16="http://schemas.microsoft.com/office/drawing/2014/main" id="{85AA5A7D-770A-67C5-6EFF-8AD1F28FC232}"/>
              </a:ext>
            </a:extLst>
          </p:cNvPr>
          <p:cNvSpPr>
            <a:spLocks noGrp="1"/>
          </p:cNvSpPr>
          <p:nvPr>
            <p:ph type="sldNum" sz="quarter" idx="16"/>
          </p:nvPr>
        </p:nvSpPr>
        <p:spPr/>
        <p:txBody>
          <a:bodyPr/>
          <a:lstStyle>
            <a:lvl1pPr>
              <a:defRPr>
                <a:solidFill>
                  <a:schemeClr val="bg1">
                    <a:alpha val="70000"/>
                  </a:schemeClr>
                </a:solidFill>
              </a:defRPr>
            </a:lvl1pPr>
          </a:lstStyle>
          <a:p>
            <a:fld id="{5A0D23CF-C5A3-5445-819D-C647D180BB4B}" type="slidenum">
              <a:rPr lang="da-DK" noProof="0" smtClean="0"/>
              <a:pPr/>
              <a:t>‹#›</a:t>
            </a:fld>
            <a:endParaRPr lang="da-DK" noProof="0"/>
          </a:p>
        </p:txBody>
      </p:sp>
    </p:spTree>
    <p:extLst>
      <p:ext uri="{BB962C8B-B14F-4D97-AF65-F5344CB8AC3E}">
        <p14:creationId xmlns:p14="http://schemas.microsoft.com/office/powerpoint/2010/main" val="234834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B61CC4E-F6A2-4C3F-CE7B-BB195B240393}"/>
              </a:ext>
            </a:extLst>
          </p:cNvPr>
          <p:cNvSpPr>
            <a:spLocks noGrp="1"/>
          </p:cNvSpPr>
          <p:nvPr>
            <p:ph type="body" idx="1"/>
          </p:nvPr>
        </p:nvSpPr>
        <p:spPr>
          <a:xfrm>
            <a:off x="518599" y="1015999"/>
            <a:ext cx="11165399" cy="5328073"/>
          </a:xfrm>
          <a:prstGeom prst="rect">
            <a:avLst/>
          </a:prstGeom>
        </p:spPr>
        <p:txBody>
          <a:bodyPr vert="horz" lIns="0" tIns="0" rIns="0" bIns="0" rtlCol="0">
            <a:noAutofit/>
          </a:bodyPr>
          <a:lstStyle/>
          <a:p>
            <a:pPr lvl="0"/>
            <a:r>
              <a:rPr lang="da-DK" noProof="0"/>
              <a:t>Click to edit the text styles in the master</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4" name="Pladsholder til dato 3">
            <a:extLst>
              <a:ext uri="{FF2B5EF4-FFF2-40B4-BE49-F238E27FC236}">
                <a16:creationId xmlns:a16="http://schemas.microsoft.com/office/drawing/2014/main" id="{8550164C-751B-845B-9F9B-5F2B4F1FB4E6}"/>
              </a:ext>
            </a:extLst>
          </p:cNvPr>
          <p:cNvSpPr>
            <a:spLocks noGrp="1"/>
          </p:cNvSpPr>
          <p:nvPr>
            <p:ph type="dt" sz="half" idx="2"/>
          </p:nvPr>
        </p:nvSpPr>
        <p:spPr>
          <a:xfrm>
            <a:off x="268800" y="6450239"/>
            <a:ext cx="2743200" cy="153888"/>
          </a:xfrm>
          <a:prstGeom prst="rect">
            <a:avLst/>
          </a:prstGeom>
        </p:spPr>
        <p:txBody>
          <a:bodyPr vert="horz" lIns="0" tIns="0" rIns="0" bIns="0" rtlCol="0" anchor="t" anchorCtr="0">
            <a:noAutofit/>
          </a:bodyPr>
          <a:lstStyle>
            <a:lvl1pPr algn="l">
              <a:defRPr sz="1000">
                <a:solidFill>
                  <a:srgbClr val="5F7D69"/>
                </a:solidFill>
                <a:latin typeface="IBM Plex Sans" panose="020B0503050203000203" pitchFamily="34" charset="0"/>
              </a:defRPr>
            </a:lvl1pPr>
          </a:lstStyle>
          <a:p>
            <a:endParaRPr lang="da-DK"/>
          </a:p>
        </p:txBody>
      </p:sp>
      <p:sp>
        <p:nvSpPr>
          <p:cNvPr id="5" name="Pladsholder til sidefod 4">
            <a:extLst>
              <a:ext uri="{FF2B5EF4-FFF2-40B4-BE49-F238E27FC236}">
                <a16:creationId xmlns:a16="http://schemas.microsoft.com/office/drawing/2014/main" id="{7AB68935-0A2D-A618-8989-FB93D31273FE}"/>
              </a:ext>
            </a:extLst>
          </p:cNvPr>
          <p:cNvSpPr>
            <a:spLocks noGrp="1"/>
          </p:cNvSpPr>
          <p:nvPr>
            <p:ph type="ftr" sz="quarter" idx="3"/>
          </p:nvPr>
        </p:nvSpPr>
        <p:spPr>
          <a:xfrm>
            <a:off x="8280504" y="224972"/>
            <a:ext cx="3642695" cy="153888"/>
          </a:xfrm>
          <a:prstGeom prst="rect">
            <a:avLst/>
          </a:prstGeom>
        </p:spPr>
        <p:txBody>
          <a:bodyPr vert="horz" lIns="0" tIns="0" rIns="0" bIns="0" rtlCol="0" anchor="t" anchorCtr="0">
            <a:noAutofit/>
          </a:bodyPr>
          <a:lstStyle>
            <a:lvl1pPr algn="r">
              <a:defRPr sz="1000" b="1">
                <a:solidFill>
                  <a:srgbClr val="5F7D69"/>
                </a:solidFill>
                <a:latin typeface="IBM Plex Sans" panose="020B0503050203000203" pitchFamily="34" charset="0"/>
              </a:defRPr>
            </a:lvl1pPr>
          </a:lstStyle>
          <a:p>
            <a:r>
              <a:rPr lang="da-DK"/>
              <a:t>CLICK TO INSERT COMPANY NAME</a:t>
            </a:r>
          </a:p>
        </p:txBody>
      </p:sp>
      <p:sp>
        <p:nvSpPr>
          <p:cNvPr id="6" name="Pladsholder til slidenummer 5">
            <a:extLst>
              <a:ext uri="{FF2B5EF4-FFF2-40B4-BE49-F238E27FC236}">
                <a16:creationId xmlns:a16="http://schemas.microsoft.com/office/drawing/2014/main" id="{77E57B8E-CD4B-57B4-607F-20E2BE60DB5F}"/>
              </a:ext>
            </a:extLst>
          </p:cNvPr>
          <p:cNvSpPr>
            <a:spLocks noGrp="1"/>
          </p:cNvSpPr>
          <p:nvPr>
            <p:ph type="sldNum" sz="quarter" idx="4"/>
          </p:nvPr>
        </p:nvSpPr>
        <p:spPr>
          <a:xfrm>
            <a:off x="9180000" y="6450239"/>
            <a:ext cx="2743200" cy="153888"/>
          </a:xfrm>
          <a:prstGeom prst="rect">
            <a:avLst/>
          </a:prstGeom>
        </p:spPr>
        <p:txBody>
          <a:bodyPr vert="horz" lIns="0" tIns="0" rIns="0" bIns="0" rtlCol="0" anchor="t" anchorCtr="0">
            <a:noAutofit/>
          </a:bodyPr>
          <a:lstStyle>
            <a:lvl1pPr algn="r">
              <a:defRPr sz="1000">
                <a:solidFill>
                  <a:schemeClr val="tx2">
                    <a:alpha val="70000"/>
                  </a:schemeClr>
                </a:solidFill>
                <a:latin typeface="IBM Plex Sans" panose="020B0503050203000203" pitchFamily="34" charset="0"/>
              </a:defRPr>
            </a:lvl1pPr>
          </a:lstStyle>
          <a:p>
            <a:fld id="{5A0D23CF-C5A3-5445-819D-C647D180BB4B}" type="slidenum">
              <a:rPr lang="da-DK" smtClean="0"/>
              <a:t>‹#›</a:t>
            </a:fld>
            <a:endParaRPr lang="da-DK"/>
          </a:p>
        </p:txBody>
      </p:sp>
      <p:sp>
        <p:nvSpPr>
          <p:cNvPr id="7" name="Title Placeholder 6">
            <a:extLst>
              <a:ext uri="{FF2B5EF4-FFF2-40B4-BE49-F238E27FC236}">
                <a16:creationId xmlns:a16="http://schemas.microsoft.com/office/drawing/2014/main" id="{8788DFCC-4D37-4C1B-5213-E1D68A373009}"/>
              </a:ext>
            </a:extLst>
          </p:cNvPr>
          <p:cNvSpPr>
            <a:spLocks noGrp="1"/>
          </p:cNvSpPr>
          <p:nvPr>
            <p:ph type="title"/>
          </p:nvPr>
        </p:nvSpPr>
        <p:spPr>
          <a:xfrm>
            <a:off x="518600" y="513927"/>
            <a:ext cx="11165400" cy="249299"/>
          </a:xfrm>
          <a:prstGeom prst="rect">
            <a:avLst/>
          </a:prstGeom>
        </p:spPr>
        <p:txBody>
          <a:bodyPr vert="horz" wrap="square" lIns="0" tIns="0" rIns="0" bIns="0" rtlCol="0" anchor="t" anchorCtr="0">
            <a:spAutoFit/>
          </a:bodyPr>
          <a:lstStyle/>
          <a:p>
            <a:r>
              <a:rPr lang="da-DK" noProof="0"/>
              <a:t>Click to edit the title style in the master</a:t>
            </a:r>
          </a:p>
        </p:txBody>
      </p:sp>
    </p:spTree>
    <p:extLst>
      <p:ext uri="{BB962C8B-B14F-4D97-AF65-F5344CB8AC3E}">
        <p14:creationId xmlns:p14="http://schemas.microsoft.com/office/powerpoint/2010/main" val="3535313756"/>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94" r:id="rId3"/>
    <p:sldLayoutId id="2147483696" r:id="rId4"/>
    <p:sldLayoutId id="2147483690" r:id="rId5"/>
  </p:sldLayoutIdLst>
  <p:hf hdr="0" dt="0"/>
  <p:txStyles>
    <p:titleStyle>
      <a:lvl1pPr algn="l" defTabSz="914400" rtl="0" eaLnBrk="1" latinLnBrk="0" hangingPunct="1">
        <a:lnSpc>
          <a:spcPct val="90000"/>
        </a:lnSpc>
        <a:spcBef>
          <a:spcPct val="0"/>
        </a:spcBef>
        <a:buNone/>
        <a:defRPr sz="1800" b="1" kern="1200" spc="-10" baseline="0">
          <a:solidFill>
            <a:schemeClr val="tx2"/>
          </a:solidFill>
          <a:latin typeface="+mj-lt"/>
          <a:ea typeface="+mj-ea"/>
          <a:cs typeface="+mj-cs"/>
        </a:defRPr>
      </a:lvl1pPr>
    </p:titleStyle>
    <p:bodyStyle>
      <a:lvl1pPr marL="72000" indent="-72000" algn="l" defTabSz="914400" rtl="0" eaLnBrk="1" latinLnBrk="0" hangingPunct="1">
        <a:lnSpc>
          <a:spcPct val="106000"/>
        </a:lnSpc>
        <a:spcBef>
          <a:spcPts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0" userDrawn="1">
          <p15:clr>
            <a:srgbClr val="F26B43"/>
          </p15:clr>
        </p15:guide>
        <p15:guide id="4" pos="2533" userDrawn="1">
          <p15:clr>
            <a:srgbClr val="F26B43"/>
          </p15:clr>
        </p15:guide>
        <p15:guide id="5" pos="2733" userDrawn="1">
          <p15:clr>
            <a:srgbClr val="F26B43"/>
          </p15:clr>
        </p15:guide>
        <p15:guide id="6" pos="4946" userDrawn="1">
          <p15:clr>
            <a:srgbClr val="F26B43"/>
          </p15:clr>
        </p15:guide>
        <p15:guide id="7" pos="5146" userDrawn="1">
          <p15:clr>
            <a:srgbClr val="F26B43"/>
          </p15:clr>
        </p15:guide>
        <p15:guide id="8" pos="7360" userDrawn="1">
          <p15:clr>
            <a:srgbClr val="F26B43"/>
          </p15:clr>
        </p15:guide>
        <p15:guide id="9" orient="horz" userDrawn="1">
          <p15:clr>
            <a:srgbClr val="F26B43"/>
          </p15:clr>
        </p15:guide>
        <p15:guide id="10" orient="horz" pos="4320" userDrawn="1">
          <p15:clr>
            <a:srgbClr val="F26B43"/>
          </p15:clr>
        </p15:guide>
        <p15:guide id="11" orient="horz" pos="320" userDrawn="1">
          <p15:clr>
            <a:srgbClr val="F26B43"/>
          </p15:clr>
        </p15:guide>
        <p15:guide id="12" orient="horz" pos="4000" userDrawn="1">
          <p15:clr>
            <a:srgbClr val="F26B43"/>
          </p15:clr>
        </p15:guide>
        <p15:guide id="13"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beyond.ch/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deepl.com/en/translator"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7.svg"/><Relationship Id="rId3" Type="http://schemas.openxmlformats.org/officeDocument/2006/relationships/image" Target="../media/image15.svg"/><Relationship Id="rId7" Type="http://schemas.openxmlformats.org/officeDocument/2006/relationships/hyperlink" Target="https://virksomhedsguiden.dk/content/temaer/baeredygtig-omstilling/ydelser/hvordan-laver-du-et-klimaregnskab/748c2a94-627c-48b1-ad68-b3ef980162a9/" TargetMode="External"/><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virksomhedsguiden.dk/content/ydelser/klimakompasset/a193cadc-ab0d-4161-a8cc-272f046acd38/" TargetMode="External"/><Relationship Id="rId11" Type="http://schemas.openxmlformats.org/officeDocument/2006/relationships/image" Target="../media/image21.svg"/><Relationship Id="rId5" Type="http://schemas.openxmlformats.org/officeDocument/2006/relationships/image" Target="../media/image13.sv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st.dk/erhverv/groen-produktion-og-affald/groen-virksomhed/miljoeledelse/iso-14001" TargetMode="External"/><Relationship Id="rId7" Type="http://schemas.openxmlformats.org/officeDocument/2006/relationships/image" Target="../media/image23.svg"/><Relationship Id="rId2" Type="http://schemas.openxmlformats.org/officeDocument/2006/relationships/hyperlink" Target="https://mst.dk/erhverv/groen-produktion-og-affald/industri/prtr" TargetMode="Externa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hyperlink" Target="https://natura2000.eea.europa.eu/" TargetMode="External"/><Relationship Id="rId13"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hyperlink" Target="https://miljoegis.mim.dk/spatialmap?mapheight=833&amp;mapwidth=1925&amp;label=&amp;ignorefavorite=true&amp;profile=miljoegis-natura2000&amp;selectorgroups=Natura2000&amp;layers=theme-dtk_skaermkort_daempet_daf+theme-pg-natura_2000_omraader&amp;opacities=1+1&amp;mapext=204314.04810802249+6086627.673662573+1019279.2748968867+6438081.42771527&amp;maprotation=" TargetMode="External"/><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hyperlink" Target="https://whc.unesco.org/en/list/" TargetMode="External"/><Relationship Id="rId5" Type="http://schemas.openxmlformats.org/officeDocument/2006/relationships/image" Target="../media/image12.png"/><Relationship Id="rId15" Type="http://schemas.openxmlformats.org/officeDocument/2006/relationships/image" Target="../media/image17.svg"/><Relationship Id="rId10" Type="http://schemas.openxmlformats.org/officeDocument/2006/relationships/hyperlink" Target="https://www.keybiodiversityareas.org/sites/search" TargetMode="External"/><Relationship Id="rId4" Type="http://schemas.openxmlformats.org/officeDocument/2006/relationships/image" Target="../media/image15.svg"/><Relationship Id="rId9" Type="http://schemas.openxmlformats.org/officeDocument/2006/relationships/hyperlink" Target="https://mst.dk/erhverv/rig-natur/naturindsatser/natura-2000" TargetMode="External"/><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hyperlink" Target="https://www.wri.org/applications/aqueduct/water-risk-atlas/#/?advanced=false&amp;basemap=hydro&amp;indicator=w_awr_def_tot_cat&amp;lat=56.36525013685609&amp;lng=34.27734375000001&amp;mapMode=view&amp;month=1&amp;opacity=0.5&amp;ponderation=DEF&amp;predefined=false&amp;projection=absolute&amp;scenario=optimistic&amp;scope=baseline&amp;threshold&amp;timeScale=annual&amp;year=baseline&amp;zoom=3" TargetMode="Externa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hyperlink" Target="https://virksomhedsguiden.dk/content/temaer/baeredygtig-omstilling/ydelser/miljoe-og-klima/cc961752-3bfc-4610-92f4-d96e9964c6d1/#7c4cf5a3-e612-c3d7-b9ff-55cd55717c82" TargetMode="Externa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virksomhedsguiden.dk/content/temaer/baeredygtig-omstilling/ydelser/esg-opgoerelse-saadan-indsamler-og-opgoer-du-dine-data/7115a9ee-5891-46ac-b655-b9ba9258f7d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virksomhedsguiden.dk/content/temaer/baeredygtig-omstilling/ydelser/frivillig-standard-for-smvers-baeredygtighedsrapportering/768cdd80-f1ee-40e6-a620-19bc1742e2e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svg"/><Relationship Id="rId3" Type="http://schemas.openxmlformats.org/officeDocument/2006/relationships/hyperlink" Target="https://at.dk/arbejdsmiljoe/arbejdsulykker/hvad-er-en-arbejdsulykke/" TargetMode="External"/><Relationship Id="rId7" Type="http://schemas.openxmlformats.org/officeDocument/2006/relationships/image" Target="../media/image21.sv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1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hyperlink" Target="https://www.eu.dk/da/temaer/fri-bevaegelighed-for-arbejdskraft-og-eus-sociale-dimension/eu-og-den-danske-model" TargetMode="Externa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svg"/><Relationship Id="rId3" Type="http://schemas.openxmlformats.org/officeDocument/2006/relationships/hyperlink" Target="https://bm.dk/arbejdsomraader/arbejdsvilkaar/den-danske-model/" TargetMode="External"/><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4.png"/><Relationship Id="rId3" Type="http://schemas.openxmlformats.org/officeDocument/2006/relationships/hyperlink" Target="https://virksomhedsguiden.dk/content/ydelser/klimakompasset/a193cadc-ab0d-4161-a8cc-272f046acd38/" TargetMode="External"/><Relationship Id="rId7" Type="http://schemas.openxmlformats.org/officeDocument/2006/relationships/image" Target="../media/image12.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sv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hyperlink" Target="https://virksomhedsguiden.dk/content/temaer/baeredygtig-omstilling/ydelser/hvordan-laver-du-et-klimaregnskab/748c2a94-627c-48b1-ad68-b3ef980162a9/" TargetMode="External"/><Relationship Id="rId9" Type="http://schemas.openxmlformats.org/officeDocument/2006/relationships/image" Target="../media/image16.png"/><Relationship Id="rId1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hyperlink" Target="https://virksomhedsguiden.dk/content/ydelser/klimakompasset/a193cadc-ab0d-4161-a8cc-272f046acd38/" TargetMode="External"/><Relationship Id="rId3" Type="http://schemas.openxmlformats.org/officeDocument/2006/relationships/image" Target="../media/image13.svg"/><Relationship Id="rId7" Type="http://schemas.openxmlformats.org/officeDocument/2006/relationships/image" Target="../media/image15.svg"/><Relationship Id="rId12"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hyperlink" Target="https://virksomhedsguiden.dk/content/temaer/baeredygtig-omstilling/ydelser/scope-3-hvordan-arbejder-du-med-reduktion-af-co2e-udledning-i-din-vaerdikaede/6cd7148a-6cfb-47f9-910a-6780f84df2e2/" TargetMode="External"/><Relationship Id="rId10" Type="http://schemas.openxmlformats.org/officeDocument/2006/relationships/image" Target="../media/image19.svg"/><Relationship Id="rId4" Type="http://schemas.openxmlformats.org/officeDocument/2006/relationships/hyperlink" Target="https://virksomhedsguiden.dk/content/temaer/baeredygtig-omstilling/ydelser/hvordan-saetter-du-maal-for-at-saenke-din-virksomheds-co2e-udledning/0ff67ba1-d8cb-407f-aa9d-931a64b815bc/"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eur-lex.europa.eu/legal-content/DA/TXT/?uri=uriserv%3AOJ.L_.2006.393.01.0001.01.DAN&amp;toc=OJ%3AL%3A2006%3A393%3AFULL#d1e32-7-1" TargetMode="External"/><Relationship Id="rId4" Type="http://schemas.openxmlformats.org/officeDocument/2006/relationships/hyperlink" Target="https://erst.virk.dk/branchekode/kategori/indexKategori" TargetMode="External"/><Relationship Id="rId9" Type="http://schemas.openxmlformats.org/officeDocument/2006/relationships/image" Target="../media/image25.svg"/></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eur-lex.europa.eu/legal-content/DA/TXT/?uri=uriserv%3AOJ.L_.2006.393.01.0001.01.DAN&amp;toc=OJ%3AL%3A2006%3A393%3AFULL#d1e32-7-1" TargetMode="External"/><Relationship Id="rId7" Type="http://schemas.openxmlformats.org/officeDocument/2006/relationships/image" Target="../media/image15.svg"/><Relationship Id="rId2" Type="http://schemas.openxmlformats.org/officeDocument/2006/relationships/hyperlink" Target="https://erst.virk.dk/branchekode/kategori/indexKategori"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at.dk/arbejdsmiljoe/boern-og-unges-arbejdsmiljoe/boern-og-unge-under-18-aa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erst.virk.dk/branchekode/kategori/indexKategori" TargetMode="External"/><Relationship Id="rId7" Type="http://schemas.openxmlformats.org/officeDocument/2006/relationships/image" Target="../media/image12.png"/><Relationship Id="rId2" Type="http://schemas.openxmlformats.org/officeDocument/2006/relationships/hyperlink" Target="https://datacvr.virk.dk/" TargetMode="Externa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hyperlink" Target="https://eur-lex.europa.eu/legal-content/DA/TXT/?uri=uriserv%3AOJ.L_.2006.393.01.0001.01.DAN&amp;toc=OJ%3AL%3A2006%3A393%3AFULL#d1e32-7-1"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C550-F2D6-383C-A987-B46EC3A07381}"/>
              </a:ext>
            </a:extLst>
          </p:cNvPr>
          <p:cNvSpPr>
            <a:spLocks noGrp="1"/>
          </p:cNvSpPr>
          <p:nvPr>
            <p:ph type="title"/>
          </p:nvPr>
        </p:nvSpPr>
        <p:spPr>
          <a:xfrm>
            <a:off x="518600" y="513927"/>
            <a:ext cx="11165400" cy="249299"/>
          </a:xfrm>
        </p:spPr>
        <p:txBody>
          <a:bodyPr/>
          <a:lstStyle/>
          <a:p>
            <a:r>
              <a:rPr lang="en-GB" dirty="0"/>
              <a:t>Translated by </a:t>
            </a:r>
          </a:p>
        </p:txBody>
      </p:sp>
      <p:sp>
        <p:nvSpPr>
          <p:cNvPr id="4" name="Slide Number Placeholder 3">
            <a:extLst>
              <a:ext uri="{FF2B5EF4-FFF2-40B4-BE49-F238E27FC236}">
                <a16:creationId xmlns:a16="http://schemas.microsoft.com/office/drawing/2014/main" id="{A0C700A8-3F75-4D29-C00D-997B33E389B3}"/>
              </a:ext>
            </a:extLst>
          </p:cNvPr>
          <p:cNvSpPr>
            <a:spLocks noGrp="1"/>
          </p:cNvSpPr>
          <p:nvPr>
            <p:ph type="sldNum" sz="quarter" idx="12"/>
          </p:nvPr>
        </p:nvSpPr>
        <p:spPr/>
        <p:txBody>
          <a:bodyPr/>
          <a:lstStyle/>
          <a:p>
            <a:fld id="{5A0D23CF-C5A3-5445-819D-C647D180BB4B}" type="slidenum">
              <a:rPr lang="da-DK" noProof="0" smtClean="0"/>
              <a:pPr/>
              <a:t>1</a:t>
            </a:fld>
            <a:endParaRPr lang="da-DK" noProof="0"/>
          </a:p>
        </p:txBody>
      </p:sp>
      <p:sp>
        <p:nvSpPr>
          <p:cNvPr id="5" name="Title 1">
            <a:extLst>
              <a:ext uri="{FF2B5EF4-FFF2-40B4-BE49-F238E27FC236}">
                <a16:creationId xmlns:a16="http://schemas.microsoft.com/office/drawing/2014/main" id="{0B12B34E-77B4-7203-499E-2FA4AAB3325B}"/>
              </a:ext>
            </a:extLst>
          </p:cNvPr>
          <p:cNvSpPr txBox="1">
            <a:spLocks/>
          </p:cNvSpPr>
          <p:nvPr/>
        </p:nvSpPr>
        <p:spPr>
          <a:xfrm>
            <a:off x="518600" y="1759403"/>
            <a:ext cx="11165400"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1800" b="1" kern="1200" spc="-10" baseline="0">
                <a:solidFill>
                  <a:schemeClr val="tx2"/>
                </a:solidFill>
                <a:latin typeface="+mj-lt"/>
                <a:ea typeface="+mj-ea"/>
                <a:cs typeface="+mj-cs"/>
              </a:defRPr>
            </a:lvl1pPr>
          </a:lstStyle>
          <a:p>
            <a:r>
              <a:rPr lang="en-GB" dirty="0"/>
              <a:t>Using</a:t>
            </a:r>
          </a:p>
        </p:txBody>
      </p:sp>
      <p:sp>
        <p:nvSpPr>
          <p:cNvPr id="8" name="Title 1">
            <a:extLst>
              <a:ext uri="{FF2B5EF4-FFF2-40B4-BE49-F238E27FC236}">
                <a16:creationId xmlns:a16="http://schemas.microsoft.com/office/drawing/2014/main" id="{C4C32EAD-13D4-B619-E619-2B1A2AEB537D}"/>
              </a:ext>
            </a:extLst>
          </p:cNvPr>
          <p:cNvSpPr txBox="1">
            <a:spLocks/>
          </p:cNvSpPr>
          <p:nvPr/>
        </p:nvSpPr>
        <p:spPr>
          <a:xfrm>
            <a:off x="513300" y="2674109"/>
            <a:ext cx="11165400"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1800" b="1" kern="1200" spc="-10" baseline="0">
                <a:solidFill>
                  <a:schemeClr val="tx2"/>
                </a:solidFill>
                <a:latin typeface="+mj-lt"/>
                <a:ea typeface="+mj-ea"/>
                <a:cs typeface="+mj-cs"/>
              </a:defRPr>
            </a:lvl1pPr>
          </a:lstStyle>
          <a:p>
            <a:r>
              <a:rPr lang="en-GB" dirty="0"/>
              <a:t>On  		</a:t>
            </a:r>
            <a:r>
              <a:rPr lang="en-GB" b="0" dirty="0"/>
              <a:t>May 2025</a:t>
            </a:r>
          </a:p>
        </p:txBody>
      </p:sp>
      <p:pic>
        <p:nvPicPr>
          <p:cNvPr id="11" name="Picture 10">
            <a:hlinkClick r:id="rId3"/>
            <a:extLst>
              <a:ext uri="{FF2B5EF4-FFF2-40B4-BE49-F238E27FC236}">
                <a16:creationId xmlns:a16="http://schemas.microsoft.com/office/drawing/2014/main" id="{1129B727-7DF3-439A-ECCB-648F8AC20583}"/>
              </a:ext>
            </a:extLst>
          </p:cNvPr>
          <p:cNvPicPr>
            <a:picLocks noChangeAspect="1"/>
          </p:cNvPicPr>
          <p:nvPr/>
        </p:nvPicPr>
        <p:blipFill>
          <a:blip r:embed="rId4"/>
          <a:srcRect/>
          <a:stretch/>
        </p:blipFill>
        <p:spPr>
          <a:xfrm>
            <a:off x="2365704" y="120131"/>
            <a:ext cx="2784366" cy="1120199"/>
          </a:xfrm>
          <a:prstGeom prst="rect">
            <a:avLst/>
          </a:prstGeom>
        </p:spPr>
      </p:pic>
      <p:pic>
        <p:nvPicPr>
          <p:cNvPr id="12" name="Picture 11">
            <a:hlinkClick r:id="rId5"/>
            <a:extLst>
              <a:ext uri="{FF2B5EF4-FFF2-40B4-BE49-F238E27FC236}">
                <a16:creationId xmlns:a16="http://schemas.microsoft.com/office/drawing/2014/main" id="{0C516796-6F0C-C85A-EF4A-AB95FEFD8B22}"/>
              </a:ext>
            </a:extLst>
          </p:cNvPr>
          <p:cNvPicPr>
            <a:picLocks noChangeAspect="1"/>
          </p:cNvPicPr>
          <p:nvPr/>
        </p:nvPicPr>
        <p:blipFill>
          <a:blip r:embed="rId6"/>
          <a:stretch>
            <a:fillRect/>
          </a:stretch>
        </p:blipFill>
        <p:spPr>
          <a:xfrm>
            <a:off x="2516484" y="1680343"/>
            <a:ext cx="1340813" cy="366489"/>
          </a:xfrm>
          <a:prstGeom prst="rect">
            <a:avLst/>
          </a:prstGeom>
        </p:spPr>
      </p:pic>
    </p:spTree>
    <p:extLst>
      <p:ext uri="{BB962C8B-B14F-4D97-AF65-F5344CB8AC3E}">
        <p14:creationId xmlns:p14="http://schemas.microsoft.com/office/powerpoint/2010/main" val="196492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noProof="0"/>
              <a:t>Actions, policies and initiatives for the transition to a more sustainable economy (B2)</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cf. the Basic module. </a:t>
            </a:r>
          </a:p>
          <a:p>
            <a:pPr>
              <a:lnSpc>
                <a:spcPct val="106000"/>
              </a:lnSpc>
            </a:pPr>
            <a:endParaRPr lang="da-DK" sz="900" b="1" spc="-10">
              <a:solidFill>
                <a:schemeClr val="bg1"/>
              </a:solidFill>
            </a:endParaRPr>
          </a:p>
          <a:p>
            <a:pPr>
              <a:lnSpc>
                <a:spcPct val="106000"/>
              </a:lnSpc>
            </a:pPr>
            <a:r>
              <a:rPr lang="da-DK" sz="900" spc="-10">
                <a:solidFill>
                  <a:schemeClr val="bg1"/>
                </a:solidFill>
              </a:rPr>
              <a:t>The table below should only be filled in if your company already has concrete efforts, policies or initiatives that support the transition to a more sustainable economy. You can delete this page if you want to answer "NO" to all fields in the table.</a:t>
            </a:r>
          </a:p>
          <a:p>
            <a:pPr>
              <a:lnSpc>
                <a:spcPct val="106000"/>
              </a:lnSpc>
            </a:pPr>
            <a:endParaRPr lang="da-DK" sz="900"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10</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503616798"/>
              </p:ext>
            </p:extLst>
          </p:nvPr>
        </p:nvGraphicFramePr>
        <p:xfrm>
          <a:off x="518600" y="1943734"/>
          <a:ext cx="7354375" cy="4801000"/>
        </p:xfrm>
        <a:graphic>
          <a:graphicData uri="http://schemas.openxmlformats.org/drawingml/2006/table">
            <a:tbl>
              <a:tblPr firstRow="1">
                <a:tableStyleId>{2A488322-F2BA-4B5B-9748-0D474271808F}</a:tableStyleId>
              </a:tblPr>
              <a:tblGrid>
                <a:gridCol w="2212065">
                  <a:extLst>
                    <a:ext uri="{9D8B030D-6E8A-4147-A177-3AD203B41FA5}">
                      <a16:colId xmlns:a16="http://schemas.microsoft.com/office/drawing/2014/main" val="1902117154"/>
                    </a:ext>
                  </a:extLst>
                </a:gridCol>
                <a:gridCol w="1679971">
                  <a:extLst>
                    <a:ext uri="{9D8B030D-6E8A-4147-A177-3AD203B41FA5}">
                      <a16:colId xmlns:a16="http://schemas.microsoft.com/office/drawing/2014/main" val="1904521774"/>
                    </a:ext>
                  </a:extLst>
                </a:gridCol>
                <a:gridCol w="1667436">
                  <a:extLst>
                    <a:ext uri="{9D8B030D-6E8A-4147-A177-3AD203B41FA5}">
                      <a16:colId xmlns:a16="http://schemas.microsoft.com/office/drawing/2014/main" val="3164053669"/>
                    </a:ext>
                  </a:extLst>
                </a:gridCol>
                <a:gridCol w="1794903">
                  <a:extLst>
                    <a:ext uri="{9D8B030D-6E8A-4147-A177-3AD203B41FA5}">
                      <a16:colId xmlns:a16="http://schemas.microsoft.com/office/drawing/2014/main" val="1484983729"/>
                    </a:ext>
                  </a:extLst>
                </a:gridCol>
              </a:tblGrid>
              <a:tr h="834412">
                <a:tc>
                  <a:txBody>
                    <a:bodyPr/>
                    <a:lstStyle/>
                    <a:p>
                      <a:pPr algn="l"/>
                      <a:r>
                        <a:rPr lang="da-DK" sz="900" b="1" kern="1200" spc="-10" noProof="0">
                          <a:solidFill>
                            <a:schemeClr val="tx2"/>
                          </a:solidFill>
                          <a:latin typeface="+mn-lt"/>
                          <a:ea typeface="+mn-ea"/>
                          <a:cs typeface="+mn-cs"/>
                        </a:rPr>
                        <a:t>Area of interest</a:t>
                      </a:r>
                    </a:p>
                    <a:p>
                      <a:pPr algn="l"/>
                      <a:r>
                        <a:rPr lang="da-DK" sz="900" b="0" kern="1200" spc="-10" noProof="0">
                          <a:solidFill>
                            <a:schemeClr val="tx2"/>
                          </a:solidFill>
                          <a:latin typeface="+mn-lt"/>
                          <a:ea typeface="+mn-ea"/>
                          <a:cs typeface="+mn-cs"/>
                        </a:rPr>
                        <a:t>(points 26 and 78)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The company has a concrete policy/initiative in this area (YES/NO)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Is the policy/action publicly available? (YES/NO)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Does the policy/action contain objectives or future initiatives?</a:t>
                      </a:r>
                    </a:p>
                    <a:p>
                      <a:pPr algn="l"/>
                      <a:r>
                        <a:rPr lang="da-DK" sz="900" b="1" kern="1200" spc="-10" noProof="0">
                          <a:solidFill>
                            <a:schemeClr val="tx2"/>
                          </a:solidFill>
                          <a:latin typeface="+mn-lt"/>
                          <a:ea typeface="+mn-ea"/>
                          <a:cs typeface="+mn-cs"/>
                        </a:rPr>
                        <a:t>(YES/NO)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406562">
                <a:tc>
                  <a:txBody>
                    <a:bodyPr/>
                    <a:lstStyle/>
                    <a:p>
                      <a:pPr algn="l"/>
                      <a:r>
                        <a:rPr lang="da-DK" sz="900" b="1" kern="1200" spc="-10" noProof="0">
                          <a:solidFill>
                            <a:schemeClr val="tx2"/>
                          </a:solidFill>
                          <a:latin typeface="+mn-lt"/>
                          <a:ea typeface="+mn-ea"/>
                          <a:cs typeface="+mn-cs"/>
                        </a:rPr>
                        <a:t>Climate change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85818">
                <a:tc>
                  <a:txBody>
                    <a:bodyPr/>
                    <a:lstStyle/>
                    <a:p>
                      <a:pPr algn="l"/>
                      <a:r>
                        <a:rPr lang="da-DK" sz="900" b="1" kern="1200" spc="-10" noProof="0">
                          <a:solidFill>
                            <a:schemeClr val="tx2"/>
                          </a:solidFill>
                          <a:latin typeface="+mn-lt"/>
                          <a:ea typeface="+mn-ea"/>
                          <a:cs typeface="+mn-cs"/>
                        </a:rPr>
                        <a:t>Pollution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96776">
                <a:tc>
                  <a:txBody>
                    <a:bodyPr/>
                    <a:lstStyle/>
                    <a:p>
                      <a:pPr algn="l"/>
                      <a:r>
                        <a:rPr lang="da-DK" sz="900" b="1" kern="1200" spc="-10" noProof="0">
                          <a:solidFill>
                            <a:schemeClr val="tx2"/>
                          </a:solidFill>
                          <a:latin typeface="+mn-lt"/>
                          <a:ea typeface="+mn-ea"/>
                          <a:cs typeface="+mn-cs"/>
                        </a:rPr>
                        <a:t>Water and Marine Resources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96776">
                <a:tc>
                  <a:txBody>
                    <a:bodyPr/>
                    <a:lstStyle/>
                    <a:p>
                      <a:pPr algn="l"/>
                      <a:r>
                        <a:rPr lang="da-DK" sz="900" b="1" kern="1200" spc="-10" noProof="0">
                          <a:solidFill>
                            <a:schemeClr val="tx2"/>
                          </a:solidFill>
                          <a:latin typeface="+mn-lt"/>
                          <a:ea typeface="+mn-ea"/>
                          <a:cs typeface="+mn-cs"/>
                        </a:rPr>
                        <a:t>Biodiversity and Ecosystems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96776">
                <a:tc>
                  <a:txBody>
                    <a:bodyPr/>
                    <a:lstStyle/>
                    <a:p>
                      <a:pPr algn="l"/>
                      <a:r>
                        <a:rPr lang="da-DK" sz="900" b="1" kern="1200" spc="-10" noProof="0">
                          <a:solidFill>
                            <a:schemeClr val="tx2"/>
                          </a:solidFill>
                          <a:latin typeface="+mn-lt"/>
                          <a:ea typeface="+mn-ea"/>
                          <a:cs typeface="+mn-cs"/>
                        </a:rPr>
                        <a:t>Circular economy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96776">
                <a:tc>
                  <a:txBody>
                    <a:bodyPr/>
                    <a:lstStyle/>
                    <a:p>
                      <a:pPr algn="l"/>
                      <a:r>
                        <a:rPr lang="da-DK" sz="900" b="1" kern="1200" spc="-10" noProof="0">
                          <a:solidFill>
                            <a:schemeClr val="tx2"/>
                          </a:solidFill>
                          <a:latin typeface="+mn-lt"/>
                          <a:ea typeface="+mn-ea"/>
                          <a:cs typeface="+mn-cs"/>
                        </a:rPr>
                        <a:t>Own workforce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96776">
                <a:tc>
                  <a:txBody>
                    <a:bodyPr/>
                    <a:lstStyle/>
                    <a:p>
                      <a:pPr algn="l"/>
                      <a:r>
                        <a:rPr lang="da-DK" sz="900" b="1" kern="1200" spc="-10" noProof="0">
                          <a:solidFill>
                            <a:schemeClr val="tx2"/>
                          </a:solidFill>
                          <a:latin typeface="+mn-lt"/>
                          <a:ea typeface="+mn-ea"/>
                          <a:cs typeface="+mn-cs"/>
                        </a:rPr>
                        <a:t>Workers in the value chain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96776">
                <a:tc>
                  <a:txBody>
                    <a:bodyPr/>
                    <a:lstStyle/>
                    <a:p>
                      <a:pPr algn="l"/>
                      <a:r>
                        <a:rPr lang="da-DK" sz="900" b="1" kern="1200" spc="-10" noProof="0">
                          <a:solidFill>
                            <a:schemeClr val="tx2"/>
                          </a:solidFill>
                          <a:latin typeface="+mn-lt"/>
                          <a:ea typeface="+mn-ea"/>
                          <a:cs typeface="+mn-cs"/>
                        </a:rPr>
                        <a:t>Affected communities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96776">
                <a:tc>
                  <a:txBody>
                    <a:bodyPr/>
                    <a:lstStyle/>
                    <a:p>
                      <a:pPr algn="l"/>
                      <a:r>
                        <a:rPr lang="da-DK" sz="900" b="1" kern="1200" spc="-10" noProof="0">
                          <a:solidFill>
                            <a:schemeClr val="tx2"/>
                          </a:solidFill>
                          <a:latin typeface="+mn-lt"/>
                          <a:ea typeface="+mn-ea"/>
                          <a:cs typeface="+mn-cs"/>
                        </a:rPr>
                        <a:t>Consumers and end users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96776">
                <a:tc>
                  <a:txBody>
                    <a:bodyPr/>
                    <a:lstStyle/>
                    <a:p>
                      <a:pPr algn="l"/>
                      <a:r>
                        <a:rPr lang="da-DK" sz="900" b="1" kern="1200" spc="-10" noProof="0">
                          <a:solidFill>
                            <a:schemeClr val="tx2"/>
                          </a:solidFill>
                          <a:latin typeface="+mn-lt"/>
                          <a:ea typeface="+mn-ea"/>
                          <a:cs typeface="+mn-cs"/>
                        </a:rPr>
                        <a:t>Corporate governance (code of conduct)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Insert YES/NO</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201980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Explanations of terms</a:t>
            </a:r>
          </a:p>
          <a:p>
            <a:pPr algn="l">
              <a:lnSpc>
                <a:spcPct val="106000"/>
              </a:lnSpc>
            </a:pPr>
            <a:endParaRPr lang="da-DK" sz="900" b="1" spc="-10" dirty="0">
              <a:solidFill>
                <a:schemeClr val="tx2"/>
              </a:solidFill>
              <a:latin typeface="+mj-lt"/>
            </a:endParaRPr>
          </a:p>
          <a:p>
            <a:pPr algn="l">
              <a:lnSpc>
                <a:spcPct val="106000"/>
              </a:lnSpc>
            </a:pPr>
            <a:r>
              <a:rPr lang="da-DK" sz="900" b="1" spc="-10" dirty="0">
                <a:solidFill>
                  <a:schemeClr val="tx2"/>
                </a:solidFill>
                <a:latin typeface="+mj-lt"/>
              </a:rPr>
              <a:t>Efforts/policies/initiatives</a:t>
            </a: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dirty="0">
                <a:solidFill>
                  <a:schemeClr val="tx2"/>
                </a:solidFill>
                <a:latin typeface="+mn-lt"/>
                <a:ea typeface="+mn-ea"/>
                <a:cs typeface="+mn-cs"/>
              </a:rPr>
              <a:t>For example, a company may have a policy that covers several of the areas on the list - e.g. an environmental and climate policy that covers "climate", "pollution" and "</a:t>
            </a:r>
            <a:r>
              <a:rPr lang="da-DK" sz="900" spc="-10" dirty="0">
                <a:solidFill>
                  <a:schemeClr val="tx2"/>
                </a:solidFill>
              </a:rPr>
              <a:t>circular economy"</a:t>
            </a:r>
            <a:r>
              <a:rPr lang="da-DK" sz="900" b="0" kern="1200" spc="-10" dirty="0">
                <a:solidFill>
                  <a:schemeClr val="tx2"/>
                </a:solidFill>
                <a:latin typeface="+mn-lt"/>
                <a:ea typeface="+mn-ea"/>
                <a:cs typeface="+mn-cs"/>
              </a:rPr>
              <a:t>. It doesn't have to be serarate policies for the company to answer in the affirmative.</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b="0" kern="1200" spc="-10" dirty="0">
              <a:solidFill>
                <a:schemeClr val="tx2"/>
              </a:solidFill>
              <a:latin typeface="+mn-lt"/>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dirty="0">
                <a:solidFill>
                  <a:schemeClr val="tx2"/>
                </a:solidFill>
                <a:latin typeface="+mn-lt"/>
                <a:ea typeface="+mn-ea"/>
                <a:cs typeface="+mn-cs"/>
              </a:rPr>
              <a:t>If your company policy also contains specific objectives or concrete initiatives, you can choose to supplement with information item C2 under Extended module.</a:t>
            </a:r>
          </a:p>
          <a:p>
            <a:pPr algn="l">
              <a:lnSpc>
                <a:spcPct val="106000"/>
              </a:lnSpc>
            </a:pP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200097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Energy consumption (B3)</a:t>
            </a:r>
          </a:p>
        </p:txBody>
      </p:sp>
      <p:sp>
        <p:nvSpPr>
          <p:cNvPr id="18" name="Rectangle 7">
            <a:extLst>
              <a:ext uri="{FF2B5EF4-FFF2-40B4-BE49-F238E27FC236}">
                <a16:creationId xmlns:a16="http://schemas.microsoft.com/office/drawing/2014/main" id="{8534DBAC-55A5-9060-F020-E8DBBCF594A6}"/>
              </a:ext>
            </a:extLst>
          </p:cNvPr>
          <p:cNvSpPr/>
          <p:nvPr/>
        </p:nvSpPr>
        <p:spPr>
          <a:xfrm>
            <a:off x="507999" y="1015999"/>
            <a:ext cx="7343772" cy="8737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The table below is an </a:t>
            </a:r>
            <a:r>
              <a:rPr lang="da-DK" sz="900" u="sng" spc="-10">
                <a:solidFill>
                  <a:schemeClr val="bg1"/>
                </a:solidFill>
              </a:rPr>
              <a:t>example </a:t>
            </a:r>
            <a:r>
              <a:rPr lang="da-DK" sz="900" spc="-10">
                <a:solidFill>
                  <a:schemeClr val="bg1"/>
                </a:solidFill>
              </a:rPr>
              <a:t>of how you can report your company's energy consumption. You can customize the table if you want to disclose your company's consumption of (self-generated) energy from renewable energy sources (e.g. solar/wind).</a:t>
            </a:r>
          </a:p>
          <a:p>
            <a:pPr>
              <a:lnSpc>
                <a:spcPct val="106000"/>
              </a:lnSpc>
            </a:pPr>
            <a:endParaRPr lang="da-DK" sz="900" spc="-10">
              <a:solidFill>
                <a:schemeClr val="bg1"/>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2997003367"/>
              </p:ext>
            </p:extLst>
          </p:nvPr>
        </p:nvGraphicFramePr>
        <p:xfrm>
          <a:off x="505570" y="2048044"/>
          <a:ext cx="7343770" cy="1986482"/>
        </p:xfrm>
        <a:graphic>
          <a:graphicData uri="http://schemas.openxmlformats.org/drawingml/2006/table">
            <a:tbl>
              <a:tblPr firstRow="1">
                <a:tableStyleId>{2A488322-F2BA-4B5B-9748-0D474271808F}</a:tableStyleId>
              </a:tblPr>
              <a:tblGrid>
                <a:gridCol w="1993081">
                  <a:extLst>
                    <a:ext uri="{9D8B030D-6E8A-4147-A177-3AD203B41FA5}">
                      <a16:colId xmlns:a16="http://schemas.microsoft.com/office/drawing/2014/main" val="2698153288"/>
                    </a:ext>
                  </a:extLst>
                </a:gridCol>
                <a:gridCol w="1850065">
                  <a:extLst>
                    <a:ext uri="{9D8B030D-6E8A-4147-A177-3AD203B41FA5}">
                      <a16:colId xmlns:a16="http://schemas.microsoft.com/office/drawing/2014/main" val="1451447067"/>
                    </a:ext>
                  </a:extLst>
                </a:gridCol>
                <a:gridCol w="1951042">
                  <a:extLst>
                    <a:ext uri="{9D8B030D-6E8A-4147-A177-3AD203B41FA5}">
                      <a16:colId xmlns:a16="http://schemas.microsoft.com/office/drawing/2014/main" val="2943870936"/>
                    </a:ext>
                  </a:extLst>
                </a:gridCol>
                <a:gridCol w="1549582">
                  <a:extLst>
                    <a:ext uri="{9D8B030D-6E8A-4147-A177-3AD203B41FA5}">
                      <a16:colId xmlns:a16="http://schemas.microsoft.com/office/drawing/2014/main" val="656209149"/>
                    </a:ext>
                  </a:extLst>
                </a:gridCol>
              </a:tblGrid>
              <a:tr h="306337">
                <a:tc gridSpan="4">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Energy consumption in MWh </a:t>
                      </a:r>
                      <a:r>
                        <a:rPr lang="da-DK" sz="900" b="0">
                          <a:solidFill>
                            <a:schemeClr val="tx2"/>
                          </a:solidFill>
                        </a:rPr>
                        <a:t>(item 29)</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38440226"/>
                  </a:ext>
                </a:extLst>
              </a:tr>
              <a:tr h="306337">
                <a:tc>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da-DK" sz="900" b="1" noProof="0">
                          <a:solidFill>
                            <a:schemeClr val="tx2"/>
                          </a:solidFill>
                        </a:rPr>
                        <a:t>Renewable energy consumption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da-DK" sz="900" b="1" noProof="0">
                          <a:solidFill>
                            <a:schemeClr val="tx2"/>
                          </a:solidFill>
                        </a:rPr>
                        <a:t>Non-renewable energy consumption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Total energy consumption (MWh)</a:t>
                      </a:r>
                    </a:p>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da-DK" sz="900" b="1">
                          <a:solidFill>
                            <a:schemeClr val="tx2"/>
                          </a:solidFill>
                        </a:rPr>
                        <a:t>Electricity </a:t>
                      </a:r>
                      <a:r>
                        <a:rPr lang="da-DK" sz="900" b="0">
                          <a:solidFill>
                            <a:schemeClr val="tx2"/>
                          </a:solidFill>
                        </a:rPr>
                        <a:t>(as stated on the company's consumption bill)</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6336">
                <a:tc>
                  <a:txBody>
                    <a:bodyPr/>
                    <a:lstStyle/>
                    <a:p>
                      <a:pPr>
                        <a:lnSpc>
                          <a:spcPct val="106000"/>
                        </a:lnSpc>
                      </a:pPr>
                      <a:r>
                        <a:rPr lang="da-DK" sz="900" b="1" noProof="0">
                          <a:solidFill>
                            <a:schemeClr val="tx2"/>
                          </a:solidFill>
                        </a:rPr>
                        <a:t>Fuels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28766998"/>
                  </a:ext>
                </a:extLst>
              </a:tr>
              <a:tr h="306336">
                <a:tc>
                  <a:txBody>
                    <a:bodyPr/>
                    <a:lstStyle/>
                    <a:p>
                      <a:pPr>
                        <a:lnSpc>
                          <a:spcPct val="106000"/>
                        </a:lnSpc>
                      </a:pPr>
                      <a:r>
                        <a:rPr lang="da-DK" sz="900" b="1" noProof="0">
                          <a:solidFill>
                            <a:schemeClr val="tx2"/>
                          </a:solidFill>
                        </a:rPr>
                        <a:t>Other (e.g. district heating)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62237485"/>
                  </a:ext>
                </a:extLst>
              </a:tr>
              <a:tr h="306336">
                <a:tc>
                  <a:txBody>
                    <a:bodyPr/>
                    <a:lstStyle/>
                    <a:p>
                      <a:pPr>
                        <a:lnSpc>
                          <a:spcPct val="106000"/>
                        </a:lnSpc>
                      </a:pPr>
                      <a:r>
                        <a:rPr lang="en-GB" sz="900" b="1">
                          <a:solidFill>
                            <a:schemeClr val="tx2"/>
                          </a:solidFill>
                        </a:rPr>
                        <a:t>Total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renewable energy total in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total for non-renewable energy in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[Insert total energy consumption in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55206388"/>
                  </a:ext>
                </a:extLst>
              </a:tr>
            </a:tbl>
          </a:graphicData>
        </a:graphic>
      </p:graphicFrame>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8" name="Rectangle 6">
            <a:extLst>
              <a:ext uri="{FF2B5EF4-FFF2-40B4-BE49-F238E27FC236}">
                <a16:creationId xmlns:a16="http://schemas.microsoft.com/office/drawing/2014/main" id="{796C1F0E-9267-74E7-2307-ED59AB8228B8}"/>
              </a:ext>
            </a:extLst>
          </p:cNvPr>
          <p:cNvSpPr/>
          <p:nvPr/>
        </p:nvSpPr>
        <p:spPr>
          <a:xfrm>
            <a:off x="8169275" y="1018573"/>
            <a:ext cx="3753924" cy="427580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dirty="0">
                <a:solidFill>
                  <a:schemeClr val="tx2"/>
                </a:solidFill>
                <a:latin typeface="+mj-lt"/>
              </a:rPr>
              <a:t>Explanations of terms</a:t>
            </a:r>
            <a:endParaRPr lang="da-DK" sz="900" b="1" dirty="0">
              <a:solidFill>
                <a:schemeClr val="tx2"/>
              </a:solidFill>
            </a:endParaRPr>
          </a:p>
          <a:p>
            <a:pPr>
              <a:lnSpc>
                <a:spcPct val="106000"/>
              </a:lnSpc>
            </a:pPr>
            <a:endParaRPr lang="da-DK" sz="900" b="1" spc="-10" dirty="0">
              <a:solidFill>
                <a:schemeClr val="tx2"/>
              </a:solidFill>
            </a:endParaRPr>
          </a:p>
          <a:p>
            <a:pPr>
              <a:lnSpc>
                <a:spcPct val="106000"/>
              </a:lnSpc>
            </a:pPr>
            <a:r>
              <a:rPr lang="da-DK" sz="900" b="1" spc="-10" dirty="0">
                <a:solidFill>
                  <a:schemeClr val="tx2"/>
                </a:solidFill>
              </a:rPr>
              <a:t>Energy consumption</a:t>
            </a:r>
            <a:endParaRPr lang="da-DK" sz="900" spc="-10" dirty="0">
              <a:solidFill>
                <a:schemeClr val="tx2"/>
              </a:solidFill>
            </a:endParaRPr>
          </a:p>
          <a:p>
            <a:pPr>
              <a:lnSpc>
                <a:spcPct val="106000"/>
              </a:lnSpc>
            </a:pPr>
            <a:r>
              <a:rPr lang="da-DK" sz="900" spc="-10" dirty="0">
                <a:solidFill>
                  <a:schemeClr val="tx2"/>
                </a:solidFill>
              </a:rPr>
              <a:t>The climate-related impacts of businesses are largely driven by energy consumption. Therefore, it is relevant to disclose both the amount and type of your company's energy consumption - for example, fossil fuels such as coal, oil and gas, as well as the amount of renewable energy your company uses.</a:t>
            </a:r>
            <a:endParaRPr lang="da-DK" sz="900" b="1" spc="-10" dirty="0">
              <a:solidFill>
                <a:schemeClr val="tx2"/>
              </a:solidFill>
            </a:endParaRPr>
          </a:p>
          <a:p>
            <a:pPr>
              <a:lnSpc>
                <a:spcPct val="106000"/>
              </a:lnSpc>
            </a:pPr>
            <a:endParaRPr lang="da-DK" sz="900" b="1" spc="-10" dirty="0">
              <a:solidFill>
                <a:schemeClr val="tx2"/>
              </a:solidFill>
            </a:endParaRPr>
          </a:p>
          <a:p>
            <a:pPr>
              <a:lnSpc>
                <a:spcPct val="106000"/>
              </a:lnSpc>
            </a:pPr>
            <a:r>
              <a:rPr lang="da-DK" sz="900" b="1" dirty="0">
                <a:solidFill>
                  <a:schemeClr val="tx2"/>
                </a:solidFill>
              </a:rPr>
              <a:t>Renewable energy consumption</a:t>
            </a:r>
          </a:p>
          <a:p>
            <a:pPr algn="l"/>
            <a:r>
              <a:rPr lang="da-DK" sz="900" spc="-10" dirty="0">
                <a:solidFill>
                  <a:schemeClr val="tx2"/>
                </a:solidFill>
              </a:rPr>
              <a:t>Your company's renewable energy consumption can be calculated based on Guarantees of Origin, Renewable Energy Certificates or electricity composition as stated on your company's electricity bill. The electricity bill can refer to units of electricity consumed and indicate the percentage of electricity supplied from renewable sources (item 84).</a:t>
            </a:r>
          </a:p>
          <a:p>
            <a:pPr algn="l"/>
            <a:endParaRPr lang="da-DK" sz="900" b="1" spc="-10" dirty="0">
              <a:solidFill>
                <a:schemeClr val="tx2"/>
              </a:solidFill>
              <a:latin typeface="+mj-lt"/>
            </a:endParaRPr>
          </a:p>
          <a:p>
            <a:pPr algn="l"/>
            <a:r>
              <a:rPr lang="da-DK" sz="900" b="1" spc="-10" dirty="0">
                <a:solidFill>
                  <a:schemeClr val="tx2"/>
                </a:solidFill>
                <a:latin typeface="+mj-lt"/>
              </a:rPr>
              <a:t>Total energy consumption</a:t>
            </a:r>
          </a:p>
          <a:p>
            <a:pPr algn="l"/>
            <a:r>
              <a:rPr lang="da-DK" sz="900" spc="-10" dirty="0">
                <a:solidFill>
                  <a:schemeClr val="tx2"/>
                </a:solidFill>
              </a:rPr>
              <a:t>Your company's total energy consumption covers the total amount of energy consumed on your company's premises. If your company converts one form of energy into another form of energy, it is the form of energy that is consumed on your company's premises that must be included in the inventory.</a:t>
            </a:r>
          </a:p>
          <a:p>
            <a:pPr algn="l"/>
            <a:endParaRPr lang="da-DK" sz="900" u="sng" spc="-10" dirty="0">
              <a:solidFill>
                <a:schemeClr val="tx2"/>
              </a:solidFill>
            </a:endParaRPr>
          </a:p>
          <a:p>
            <a:pPr algn="l"/>
            <a:r>
              <a:rPr lang="da-DK" sz="900" u="sng" spc="-10" dirty="0">
                <a:solidFill>
                  <a:schemeClr val="tx2"/>
                </a:solidFill>
              </a:rPr>
              <a:t>Example: </a:t>
            </a:r>
            <a:r>
              <a:rPr lang="da-DK" sz="900" spc="-10" dirty="0">
                <a:solidFill>
                  <a:schemeClr val="tx2"/>
                </a:solidFill>
              </a:rPr>
              <a:t>If your business uses gas to produce hot water, it is the consumption of gas that should count towards your business energy consumption - not the consumption of hot water, which in this example is the final energy carrier (BC104).</a:t>
            </a:r>
          </a:p>
          <a:p>
            <a:pPr algn="l"/>
            <a:endParaRPr lang="da-DK" sz="900" spc="-10" dirty="0">
              <a:solidFill>
                <a:schemeClr val="tx2"/>
              </a:solidFill>
            </a:endParaRPr>
          </a:p>
        </p:txBody>
      </p:sp>
      <p:pic>
        <p:nvPicPr>
          <p:cNvPr id="10" name="Graphic 6">
            <a:extLst>
              <a:ext uri="{FF2B5EF4-FFF2-40B4-BE49-F238E27FC236}">
                <a16:creationId xmlns:a16="http://schemas.microsoft.com/office/drawing/2014/main" id="{5B915652-2830-EAAA-7019-F6E07A5F66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77620" y="1056735"/>
            <a:ext cx="257747" cy="232600"/>
          </a:xfrm>
          <a:prstGeom prst="rect">
            <a:avLst/>
          </a:prstGeom>
        </p:spPr>
      </p:pic>
      <p:sp>
        <p:nvSpPr>
          <p:cNvPr id="2" name="Rectangle 6">
            <a:extLst>
              <a:ext uri="{FF2B5EF4-FFF2-40B4-BE49-F238E27FC236}">
                <a16:creationId xmlns:a16="http://schemas.microsoft.com/office/drawing/2014/main" id="{61F2D712-ED0F-CEF5-16CA-D0BABE89686A}"/>
              </a:ext>
            </a:extLst>
          </p:cNvPr>
          <p:cNvSpPr/>
          <p:nvPr/>
        </p:nvSpPr>
        <p:spPr>
          <a:xfrm>
            <a:off x="507674" y="4192812"/>
            <a:ext cx="7341666" cy="25331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Explanations of terms</a:t>
            </a:r>
          </a:p>
          <a:p>
            <a:pPr>
              <a:lnSpc>
                <a:spcPct val="106000"/>
              </a:lnSpc>
            </a:pPr>
            <a:r>
              <a:rPr lang="da-DK" sz="900" b="1" spc="-10">
                <a:solidFill>
                  <a:schemeClr val="tx2"/>
                </a:solidFill>
              </a:rPr>
              <a:t>Electricity</a:t>
            </a:r>
            <a:endParaRPr lang="da-DK" sz="900" spc="-10">
              <a:solidFill>
                <a:schemeClr val="tx2"/>
              </a:solidFill>
            </a:endParaRPr>
          </a:p>
          <a:p>
            <a:pPr>
              <a:lnSpc>
                <a:spcPct val="106000"/>
              </a:lnSpc>
            </a:pPr>
            <a:r>
              <a:rPr lang="da-DK" sz="900" kern="1200">
                <a:solidFill>
                  <a:schemeClr val="tx2"/>
                </a:solidFill>
                <a:latin typeface="+mn-lt"/>
                <a:ea typeface="+mn-ea"/>
                <a:cs typeface="+mn-cs"/>
              </a:rPr>
              <a:t>Electricity </a:t>
            </a:r>
            <a:r>
              <a:rPr lang="da-DK" sz="900" b="0" kern="1200">
                <a:solidFill>
                  <a:schemeClr val="tx2"/>
                </a:solidFill>
                <a:latin typeface="+mn-lt"/>
                <a:ea typeface="+mn-ea"/>
                <a:cs typeface="+mn-cs"/>
              </a:rPr>
              <a:t>in this context explicitly includes energy consumption for heating, steam and cooling. </a:t>
            </a:r>
            <a:endParaRPr lang="da-DK" sz="900" spc="-10">
              <a:solidFill>
                <a:schemeClr val="tx2"/>
              </a:solidFill>
            </a:endParaRPr>
          </a:p>
          <a:p>
            <a:pPr marL="171450" indent="-171450">
              <a:lnSpc>
                <a:spcPct val="106000"/>
              </a:lnSpc>
              <a:buFont typeface="Arial" panose="020B0604020202020204" pitchFamily="34" charset="0"/>
              <a:buChar char="•"/>
            </a:pPr>
            <a:r>
              <a:rPr lang="da-DK" sz="900" u="sng" spc="-10">
                <a:solidFill>
                  <a:schemeClr val="tx2"/>
                </a:solidFill>
              </a:rPr>
              <a:t>Renewable energy sources </a:t>
            </a:r>
            <a:r>
              <a:rPr lang="da-DK" sz="900" spc="-10">
                <a:solidFill>
                  <a:schemeClr val="tx2"/>
                </a:solidFill>
              </a:rPr>
              <a:t>are e.g. solar, wind, hydropower.</a:t>
            </a:r>
          </a:p>
          <a:p>
            <a:pPr marL="171450" indent="-171450">
              <a:lnSpc>
                <a:spcPct val="106000"/>
              </a:lnSpc>
              <a:buFont typeface="Arial" panose="020B0604020202020204" pitchFamily="34" charset="0"/>
              <a:buChar char="•"/>
            </a:pPr>
            <a:r>
              <a:rPr lang="da-DK" sz="900" u="sng" spc="-10">
                <a:solidFill>
                  <a:schemeClr val="tx2"/>
                </a:solidFill>
              </a:rPr>
              <a:t>Non-renewable energy sources </a:t>
            </a:r>
            <a:r>
              <a:rPr lang="da-DK" sz="900" spc="-10">
                <a:solidFill>
                  <a:schemeClr val="tx2"/>
                </a:solidFill>
              </a:rPr>
              <a:t>are, for example, fossil fuels used to make electricity.</a:t>
            </a:r>
          </a:p>
          <a:p>
            <a:pPr>
              <a:lnSpc>
                <a:spcPct val="106000"/>
              </a:lnSpc>
            </a:pPr>
            <a:endParaRPr lang="da-DK" sz="900" b="1">
              <a:solidFill>
                <a:schemeClr val="tx2"/>
              </a:solidFill>
            </a:endParaRPr>
          </a:p>
          <a:p>
            <a:pPr>
              <a:lnSpc>
                <a:spcPct val="106000"/>
              </a:lnSpc>
            </a:pPr>
            <a:r>
              <a:rPr lang="da-DK" sz="900" spc="-10">
                <a:solidFill>
                  <a:schemeClr val="tx2"/>
                </a:solidFill>
              </a:rPr>
              <a:t>Information about electricity usage can be found on statements/utility bills from your company's utility company.</a:t>
            </a:r>
          </a:p>
          <a:p>
            <a:pPr>
              <a:lnSpc>
                <a:spcPct val="106000"/>
              </a:lnSpc>
            </a:pPr>
            <a:endParaRPr lang="da-DK" sz="900" spc="-10">
              <a:solidFill>
                <a:schemeClr val="tx2"/>
              </a:solidFill>
            </a:endParaRPr>
          </a:p>
          <a:p>
            <a:pPr>
              <a:lnSpc>
                <a:spcPct val="106000"/>
              </a:lnSpc>
            </a:pPr>
            <a:r>
              <a:rPr lang="da-DK" sz="900" b="1">
                <a:solidFill>
                  <a:schemeClr val="tx2"/>
                </a:solidFill>
              </a:rPr>
              <a:t>Fuels </a:t>
            </a:r>
            <a:endParaRPr lang="da-DK" sz="900" spc="-10">
              <a:solidFill>
                <a:schemeClr val="tx2"/>
              </a:solidFill>
            </a:endParaRPr>
          </a:p>
          <a:p>
            <a:pPr>
              <a:lnSpc>
                <a:spcPct val="106000"/>
              </a:lnSpc>
            </a:pPr>
            <a:r>
              <a:rPr lang="da-DK" sz="900" kern="1200">
                <a:solidFill>
                  <a:schemeClr val="tx2"/>
                </a:solidFill>
                <a:latin typeface="+mn-lt"/>
                <a:ea typeface="+mn-ea"/>
                <a:cs typeface="+mn-cs"/>
              </a:rPr>
              <a:t>Fuels </a:t>
            </a:r>
            <a:r>
              <a:rPr lang="da-DK" sz="900" b="0" kern="1200">
                <a:solidFill>
                  <a:schemeClr val="tx2"/>
                </a:solidFill>
                <a:latin typeface="+mn-lt"/>
                <a:ea typeface="+mn-ea"/>
                <a:cs typeface="+mn-cs"/>
              </a:rPr>
              <a:t>in this context include anything that is burned, </a:t>
            </a:r>
            <a:r>
              <a:rPr lang="da-DK" sz="900">
                <a:solidFill>
                  <a:schemeClr val="tx2"/>
                </a:solidFill>
              </a:rPr>
              <a:t>e.g. </a:t>
            </a:r>
            <a:r>
              <a:rPr lang="da-DK" sz="900" b="0" kern="1200">
                <a:solidFill>
                  <a:schemeClr val="tx2"/>
                </a:solidFill>
                <a:latin typeface="+mn-lt"/>
                <a:ea typeface="+mn-ea"/>
                <a:cs typeface="+mn-cs"/>
              </a:rPr>
              <a:t>gas, natural gas, biomass, etc.</a:t>
            </a:r>
            <a:endParaRPr lang="da-DK" sz="900" spc="-10">
              <a:solidFill>
                <a:schemeClr val="tx2"/>
              </a:solidFill>
            </a:endParaRPr>
          </a:p>
          <a:p>
            <a:pPr marL="171450" indent="-171450">
              <a:lnSpc>
                <a:spcPct val="106000"/>
              </a:lnSpc>
              <a:buFont typeface="Arial" panose="020B0604020202020204" pitchFamily="34" charset="0"/>
              <a:buChar char="•"/>
            </a:pPr>
            <a:r>
              <a:rPr lang="da-DK" sz="900" u="sng" spc="-10">
                <a:solidFill>
                  <a:schemeClr val="tx2"/>
                </a:solidFill>
              </a:rPr>
              <a:t>Renewable fuel sources </a:t>
            </a:r>
            <a:r>
              <a:rPr lang="da-DK" sz="900" spc="-10">
                <a:solidFill>
                  <a:schemeClr val="tx2"/>
                </a:solidFill>
              </a:rPr>
              <a:t>include biofuels such as biomass, biodiesel and </a:t>
            </a:r>
            <a:r>
              <a:rPr lang="da-DK" sz="900" spc="-10" err="1">
                <a:solidFill>
                  <a:schemeClr val="tx2"/>
                </a:solidFill>
              </a:rPr>
              <a:t>bioethanol</a:t>
            </a:r>
            <a:r>
              <a:rPr lang="da-DK" sz="900" spc="-10">
                <a:solidFill>
                  <a:schemeClr val="tx2"/>
                </a:solidFill>
              </a:rPr>
              <a:t>.</a:t>
            </a:r>
          </a:p>
          <a:p>
            <a:pPr marL="171450" indent="-171450">
              <a:lnSpc>
                <a:spcPct val="106000"/>
              </a:lnSpc>
              <a:buFont typeface="Arial" panose="020B0604020202020204" pitchFamily="34" charset="0"/>
              <a:buChar char="•"/>
            </a:pPr>
            <a:r>
              <a:rPr lang="da-DK" sz="900" u="sng" spc="-10">
                <a:solidFill>
                  <a:schemeClr val="tx2"/>
                </a:solidFill>
              </a:rPr>
              <a:t>Non-renewable fuel energy sources </a:t>
            </a:r>
            <a:r>
              <a:rPr lang="da-DK" sz="900" spc="-10">
                <a:solidFill>
                  <a:schemeClr val="tx2"/>
                </a:solidFill>
              </a:rPr>
              <a:t>include </a:t>
            </a:r>
            <a:r>
              <a:rPr lang="da-DK" sz="900" b="0" kern="1200">
                <a:solidFill>
                  <a:schemeClr val="tx2"/>
                </a:solidFill>
                <a:latin typeface="+mn-lt"/>
                <a:ea typeface="+mn-ea"/>
                <a:cs typeface="+mn-cs"/>
              </a:rPr>
              <a:t>coal, oil, and gas.</a:t>
            </a:r>
            <a:endParaRPr lang="da-DK" sz="900" spc="-10">
              <a:solidFill>
                <a:schemeClr val="tx2"/>
              </a:solidFill>
            </a:endParaRPr>
          </a:p>
          <a:p>
            <a:pPr>
              <a:lnSpc>
                <a:spcPct val="106000"/>
              </a:lnSpc>
            </a:pPr>
            <a:endParaRPr lang="da-DK" sz="900">
              <a:solidFill>
                <a:schemeClr val="tx2"/>
              </a:solidFill>
            </a:endParaRPr>
          </a:p>
          <a:p>
            <a:pPr>
              <a:lnSpc>
                <a:spcPct val="106000"/>
              </a:lnSpc>
            </a:pPr>
            <a:r>
              <a:rPr lang="da-DK" sz="900" b="0" kern="1200">
                <a:solidFill>
                  <a:schemeClr val="tx2"/>
                </a:solidFill>
                <a:latin typeface="+mn-lt"/>
                <a:ea typeface="+mn-ea"/>
                <a:cs typeface="+mn-cs"/>
              </a:rPr>
              <a:t>If your company works with fuels that are used as raw materials </a:t>
            </a:r>
            <a:r>
              <a:rPr lang="da-DK" sz="900">
                <a:solidFill>
                  <a:schemeClr val="tx2"/>
                </a:solidFill>
              </a:rPr>
              <a:t>in your company's </a:t>
            </a:r>
            <a:r>
              <a:rPr lang="da-DK" sz="900" b="0" kern="1200">
                <a:solidFill>
                  <a:schemeClr val="tx2"/>
                </a:solidFill>
                <a:latin typeface="+mn-lt"/>
                <a:ea typeface="+mn-ea"/>
                <a:cs typeface="+mn-cs"/>
              </a:rPr>
              <a:t>production, that proportion of the fuels should </a:t>
            </a:r>
            <a:r>
              <a:rPr lang="da-DK" sz="900" u="sng">
                <a:solidFill>
                  <a:schemeClr val="tx2"/>
                </a:solidFill>
              </a:rPr>
              <a:t>not </a:t>
            </a:r>
            <a:r>
              <a:rPr lang="da-DK" sz="900">
                <a:solidFill>
                  <a:schemeClr val="tx2"/>
                </a:solidFill>
              </a:rPr>
              <a:t>be included in the calculation of energy consumption. You can choose to add an additional table where you provide information about the fuels used as raw materials in your production (see section 85).</a:t>
            </a:r>
          </a:p>
          <a:p>
            <a:pPr>
              <a:lnSpc>
                <a:spcPct val="106000"/>
              </a:lnSpc>
            </a:pPr>
            <a:endParaRPr lang="da-DK" sz="900" spc="-10">
              <a:solidFill>
                <a:schemeClr val="tx2"/>
              </a:solidFill>
            </a:endParaRPr>
          </a:p>
          <a:p>
            <a:pPr algn="l">
              <a:spcAft>
                <a:spcPts val="600"/>
              </a:spcAft>
            </a:pP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23" name="Graphic 6">
            <a:extLst>
              <a:ext uri="{FF2B5EF4-FFF2-40B4-BE49-F238E27FC236}">
                <a16:creationId xmlns:a16="http://schemas.microsoft.com/office/drawing/2014/main" id="{2D0D6C5D-A459-4E3B-089B-AF91A79ABD1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1802" y="4284920"/>
            <a:ext cx="257747" cy="232600"/>
          </a:xfrm>
          <a:prstGeom prst="rect">
            <a:avLst/>
          </a:prstGeom>
        </p:spPr>
      </p:pic>
    </p:spTree>
    <p:extLst>
      <p:ext uri="{BB962C8B-B14F-4D97-AF65-F5344CB8AC3E}">
        <p14:creationId xmlns:p14="http://schemas.microsoft.com/office/powerpoint/2010/main" val="291076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CO₂e</a:t>
            </a:r>
            <a:r>
              <a:rPr lang="da-DK" noProof="0"/>
              <a:t> emissions (B3)</a:t>
            </a:r>
          </a:p>
        </p:txBody>
      </p:sp>
      <p:sp>
        <p:nvSpPr>
          <p:cNvPr id="11" name="Rectangle 7">
            <a:extLst>
              <a:ext uri="{FF2B5EF4-FFF2-40B4-BE49-F238E27FC236}">
                <a16:creationId xmlns:a16="http://schemas.microsoft.com/office/drawing/2014/main" id="{9C1ECE90-854A-B580-BE2F-B3349C68B4C1}"/>
              </a:ext>
            </a:extLst>
          </p:cNvPr>
          <p:cNvSpPr/>
          <p:nvPr/>
        </p:nvSpPr>
        <p:spPr>
          <a:xfrm>
            <a:off x="507997" y="949624"/>
            <a:ext cx="7343772" cy="8828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You </a:t>
            </a:r>
            <a:r>
              <a:rPr lang="da-DK" sz="900" u="sng" spc="-10">
                <a:solidFill>
                  <a:schemeClr val="bg1"/>
                </a:solidFill>
              </a:rPr>
              <a:t>can </a:t>
            </a:r>
            <a:r>
              <a:rPr lang="da-DK" sz="900" spc="-10">
                <a:solidFill>
                  <a:schemeClr val="bg1"/>
                </a:solidFill>
              </a:rPr>
              <a:t>also choose to make a so-called market-based inventory of your company's CO₂e emissions. A market-based CO₂e emissions inventory is especially relevant if your company purchases certificates for green electricity (so-called guarantees of origin). </a:t>
            </a: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graphicFrame>
        <p:nvGraphicFramePr>
          <p:cNvPr id="19" name="Table 18">
            <a:extLst>
              <a:ext uri="{FF2B5EF4-FFF2-40B4-BE49-F238E27FC236}">
                <a16:creationId xmlns:a16="http://schemas.microsoft.com/office/drawing/2014/main" id="{25065A13-D924-836C-B793-B309237C96A5}"/>
              </a:ext>
            </a:extLst>
          </p:cNvPr>
          <p:cNvGraphicFramePr>
            <a:graphicFrameLocks noGrp="1"/>
          </p:cNvGraphicFramePr>
          <p:nvPr>
            <p:extLst>
              <p:ext uri="{D42A27DB-BD31-4B8C-83A1-F6EECF244321}">
                <p14:modId xmlns:p14="http://schemas.microsoft.com/office/powerpoint/2010/main" val="1161205619"/>
              </p:ext>
            </p:extLst>
          </p:nvPr>
        </p:nvGraphicFramePr>
        <p:xfrm>
          <a:off x="507990" y="1955368"/>
          <a:ext cx="7343770" cy="1215421"/>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da-DK" sz="900" b="1">
                          <a:solidFill>
                            <a:schemeClr val="tx2"/>
                          </a:solidFill>
                        </a:rPr>
                        <a:t>Greenhouse gas emissions </a:t>
                      </a:r>
                      <a:r>
                        <a:rPr lang="da-DK" sz="900" b="0">
                          <a:solidFill>
                            <a:schemeClr val="tx2"/>
                          </a:solidFill>
                        </a:rPr>
                        <a:t>(item 30)</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da-DK" sz="900" b="1">
                          <a:solidFill>
                            <a:schemeClr val="tx2"/>
                          </a:solidFill>
                        </a:rPr>
                        <a:t>Scope 1 CO₂e emissions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tons of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1374">
                <a:tc>
                  <a:txBody>
                    <a:bodyPr/>
                    <a:lstStyle/>
                    <a:p>
                      <a:pPr>
                        <a:lnSpc>
                          <a:spcPct val="106000"/>
                        </a:lnSpc>
                      </a:pPr>
                      <a:r>
                        <a:rPr lang="da-DK" sz="900" b="1">
                          <a:solidFill>
                            <a:schemeClr val="tx2"/>
                          </a:solidFill>
                        </a:rPr>
                        <a:t>Scope 2 CO₂e emissions (location-based)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tons of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1374">
                <a:tc>
                  <a:txBody>
                    <a:bodyPr/>
                    <a:lstStyle/>
                    <a:p>
                      <a:pPr>
                        <a:lnSpc>
                          <a:spcPct val="106000"/>
                        </a:lnSpc>
                      </a:pPr>
                      <a:r>
                        <a:rPr lang="da-DK" sz="900" b="1">
                          <a:solidFill>
                            <a:schemeClr val="tx2"/>
                          </a:solidFill>
                        </a:rPr>
                        <a:t>Total CO₂e emissions from scope 1 and scope 2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tons of </a:t>
                      </a:r>
                      <a:r>
                        <a:rPr kumimoji="0" lang="da-DK" sz="900" b="0" i="0" u="none" strike="noStrike" kern="1200" cap="none" spc="0" normalizeH="0" baseline="0" noProof="0" dirty="0" err="1">
                          <a:ln>
                            <a:noFill/>
                          </a:ln>
                          <a:solidFill>
                            <a:srgbClr val="2D55FF"/>
                          </a:solidFill>
                          <a:effectLst/>
                          <a:uLnTx/>
                          <a:uFillTx/>
                          <a:latin typeface="IBM Plex Sans"/>
                          <a:ea typeface="+mn-ea"/>
                          <a:cs typeface="+mn-cs"/>
                        </a:rPr>
                        <a:t>CO₂e</a:t>
                      </a:r>
                      <a:r>
                        <a:rPr kumimoji="0" lang="da-DK" sz="900" b="0" i="0" u="none" strike="noStrike" kern="1200" cap="none" spc="0" normalizeH="0" baseline="0" noProof="0" dirty="0">
                          <a:ln>
                            <a:noFill/>
                          </a:ln>
                          <a:solidFill>
                            <a:srgbClr val="2D55FF"/>
                          </a:solidFill>
                          <a:effectLst/>
                          <a:uLnTx/>
                          <a:uFillTx/>
                          <a:latin typeface="IBM Plex Sans"/>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2" name="Rectangle 6">
            <a:extLst>
              <a:ext uri="{FF2B5EF4-FFF2-40B4-BE49-F238E27FC236}">
                <a16:creationId xmlns:a16="http://schemas.microsoft.com/office/drawing/2014/main" id="{06BE1BC7-C886-E736-DFB9-56CD9714905F}"/>
              </a:ext>
            </a:extLst>
          </p:cNvPr>
          <p:cNvSpPr/>
          <p:nvPr/>
        </p:nvSpPr>
        <p:spPr>
          <a:xfrm>
            <a:off x="8158675" y="949626"/>
            <a:ext cx="3514725" cy="39484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Explanations of terms</a:t>
            </a:r>
          </a:p>
          <a:p>
            <a:pPr>
              <a:spcAft>
                <a:spcPts val="400"/>
              </a:spcAft>
            </a:pPr>
            <a:r>
              <a:rPr lang="da-DK" sz="900" b="1" spc="-10" err="1">
                <a:solidFill>
                  <a:schemeClr val="tx2"/>
                </a:solidFill>
                <a:latin typeface="+mj-lt"/>
              </a:rPr>
              <a:t>CO₂e </a:t>
            </a:r>
            <a:r>
              <a:rPr lang="da-DK" sz="900" spc="-10">
                <a:solidFill>
                  <a:schemeClr val="tx2"/>
                </a:solidFill>
              </a:rPr>
              <a:t>stands for CO₂ equivalents. </a:t>
            </a:r>
            <a:r>
              <a:rPr lang="da-DK" sz="900" spc="-10" err="1">
                <a:solidFill>
                  <a:schemeClr val="tx2"/>
                </a:solidFill>
              </a:rPr>
              <a:t>CO₂ emissions </a:t>
            </a:r>
            <a:r>
              <a:rPr lang="da-DK" sz="900" spc="-10">
                <a:solidFill>
                  <a:schemeClr val="tx2"/>
                </a:solidFill>
              </a:rPr>
              <a:t>are measured and reported as </a:t>
            </a:r>
            <a:r>
              <a:rPr lang="da-DK" sz="900" spc="-10" err="1">
                <a:solidFill>
                  <a:schemeClr val="tx2"/>
                </a:solidFill>
              </a:rPr>
              <a:t>CO₂e </a:t>
            </a:r>
            <a:r>
              <a:rPr lang="da-DK" sz="900" spc="-10">
                <a:solidFill>
                  <a:schemeClr val="tx2"/>
                </a:solidFill>
              </a:rPr>
              <a:t>under three different types of emissions, referred to as </a:t>
            </a:r>
            <a:r>
              <a:rPr lang="da-DK" sz="900" spc="-10" err="1">
                <a:solidFill>
                  <a:schemeClr val="tx2"/>
                </a:solidFill>
              </a:rPr>
              <a:t>scope </a:t>
            </a:r>
            <a:r>
              <a:rPr lang="da-DK" sz="900" spc="-10">
                <a:solidFill>
                  <a:schemeClr val="tx2"/>
                </a:solidFill>
              </a:rPr>
              <a:t>1, 2 and 3. </a:t>
            </a:r>
          </a:p>
          <a:p>
            <a:pPr>
              <a:spcAft>
                <a:spcPts val="400"/>
              </a:spcAft>
            </a:pPr>
            <a:r>
              <a:rPr lang="da-DK" sz="900" b="1" spc="-10" err="1">
                <a:solidFill>
                  <a:schemeClr val="tx2"/>
                </a:solidFill>
                <a:latin typeface="+mj-lt"/>
              </a:rPr>
              <a:t>Scope </a:t>
            </a:r>
            <a:r>
              <a:rPr lang="da-DK" sz="900" b="1" spc="-10">
                <a:solidFill>
                  <a:schemeClr val="tx2"/>
                </a:solidFill>
                <a:latin typeface="+mj-lt"/>
              </a:rPr>
              <a:t>1 </a:t>
            </a:r>
            <a:r>
              <a:rPr lang="da-DK" sz="900" spc="-10">
                <a:solidFill>
                  <a:schemeClr val="tx2"/>
                </a:solidFill>
              </a:rPr>
              <a:t>is the direct emissions from activities that the company itself controls. In other words, these are emissions </a:t>
            </a:r>
            <a:br>
              <a:rPr lang="da-DK" sz="900" spc="-10">
                <a:solidFill>
                  <a:schemeClr val="tx2"/>
                </a:solidFill>
              </a:rPr>
            </a:br>
            <a:r>
              <a:rPr lang="da-DK" sz="900" spc="-10">
                <a:solidFill>
                  <a:schemeClr val="tx2"/>
                </a:solidFill>
              </a:rPr>
              <a:t>from own vehicles and own heat and energy production facilities, such as natural gas plants.</a:t>
            </a:r>
          </a:p>
          <a:p>
            <a:pPr>
              <a:spcAft>
                <a:spcPts val="400"/>
              </a:spcAft>
            </a:pPr>
            <a:r>
              <a:rPr lang="da-DK" sz="900" b="1" spc="-10" err="1">
                <a:solidFill>
                  <a:schemeClr val="tx2"/>
                </a:solidFill>
                <a:latin typeface="+mj-lt"/>
              </a:rPr>
              <a:t>Scope </a:t>
            </a:r>
            <a:r>
              <a:rPr lang="da-DK" sz="900" b="1" spc="-10">
                <a:solidFill>
                  <a:schemeClr val="tx2"/>
                </a:solidFill>
                <a:latin typeface="+mj-lt"/>
              </a:rPr>
              <a:t>2 </a:t>
            </a:r>
            <a:r>
              <a:rPr lang="da-DK" sz="900" spc="-10">
                <a:solidFill>
                  <a:schemeClr val="tx2"/>
                </a:solidFill>
              </a:rPr>
              <a:t>is the indirect emissions from supplied energy, including electricity and district heating. Here, the emissions occur elsewhere, for example at your local CHP or district heating plant. </a:t>
            </a:r>
          </a:p>
          <a:p>
            <a:pPr>
              <a:spcAft>
                <a:spcPts val="400"/>
              </a:spcAft>
            </a:pPr>
            <a:r>
              <a:rPr lang="da-DK" sz="900" b="1" spc="-10" err="1">
                <a:solidFill>
                  <a:schemeClr val="tx2"/>
                </a:solidFill>
                <a:latin typeface="+mj-lt"/>
              </a:rPr>
              <a:t>Scope </a:t>
            </a:r>
            <a:r>
              <a:rPr lang="da-DK" sz="900" b="1" spc="-10">
                <a:solidFill>
                  <a:schemeClr val="tx2"/>
                </a:solidFill>
                <a:latin typeface="+mj-lt"/>
              </a:rPr>
              <a:t>3 </a:t>
            </a:r>
            <a:r>
              <a:rPr lang="da-DK" sz="900" spc="-10">
                <a:solidFill>
                  <a:schemeClr val="tx2"/>
                </a:solidFill>
                <a:latin typeface="+mj-lt"/>
              </a:rPr>
              <a:t>includes all the indirect emissions from your company's value chain and usually accounts for the majority of your company's emissions.</a:t>
            </a:r>
          </a:p>
          <a:p>
            <a:pPr>
              <a:spcAft>
                <a:spcPts val="400"/>
              </a:spcAft>
            </a:pPr>
            <a:r>
              <a:rPr lang="da-DK" sz="900" b="1" spc="-10">
                <a:solidFill>
                  <a:schemeClr val="tx2"/>
                </a:solidFill>
                <a:latin typeface="+mj-lt"/>
              </a:rPr>
              <a:t>The Greenhouse Gas </a:t>
            </a:r>
            <a:r>
              <a:rPr lang="da-DK" sz="900" spc="-10">
                <a:solidFill>
                  <a:schemeClr val="tx2"/>
                </a:solidFill>
              </a:rPr>
              <a:t>(GHG) Protocol is an internationally recognized standard for companies to report their </a:t>
            </a:r>
            <a:br>
              <a:rPr lang="da-DK" sz="900" spc="-10">
                <a:solidFill>
                  <a:schemeClr val="tx2"/>
                </a:solidFill>
              </a:rPr>
            </a:br>
            <a:r>
              <a:rPr lang="da-DK" sz="900" spc="-10">
                <a:solidFill>
                  <a:schemeClr val="tx2"/>
                </a:solidFill>
              </a:rPr>
              <a:t>CO₂e emissions recommended by the European Commission. The calculation model in the Climate Compass is based on this standard. </a:t>
            </a:r>
            <a:endParaRPr lang="da-DK" sz="900" b="1" spc="-10">
              <a:solidFill>
                <a:schemeClr val="tx2"/>
              </a:solidFill>
            </a:endParaRPr>
          </a:p>
          <a:p>
            <a:r>
              <a:rPr lang="da-DK" sz="900" b="1" spc="-10" err="1">
                <a:solidFill>
                  <a:schemeClr val="tx2"/>
                </a:solidFill>
              </a:rPr>
              <a:t>CO₂e </a:t>
            </a:r>
            <a:r>
              <a:rPr lang="da-DK" sz="900" b="1" spc="-10">
                <a:solidFill>
                  <a:schemeClr val="tx2"/>
                </a:solidFill>
              </a:rPr>
              <a:t>from biological processes </a:t>
            </a:r>
            <a:r>
              <a:rPr lang="da-DK" sz="900" spc="-10">
                <a:solidFill>
                  <a:schemeClr val="tx2"/>
                </a:solidFill>
              </a:rPr>
              <a:t>(e.g. in agriculture and forestry)</a:t>
            </a:r>
          </a:p>
          <a:p>
            <a:r>
              <a:rPr lang="da-DK" sz="900" spc="-10">
                <a:solidFill>
                  <a:schemeClr val="tx2"/>
                </a:solidFill>
              </a:rPr>
              <a:t>When calculating your company's CO₂e emissions, the emissions from biological processes should </a:t>
            </a:r>
            <a:r>
              <a:rPr lang="da-DK" sz="900" u="sng" spc="-10">
                <a:solidFill>
                  <a:schemeClr val="tx2"/>
                </a:solidFill>
              </a:rPr>
              <a:t>not be </a:t>
            </a:r>
            <a:r>
              <a:rPr lang="da-DK" sz="900" spc="-10">
                <a:solidFill>
                  <a:schemeClr val="tx2"/>
                </a:solidFill>
              </a:rPr>
              <a:t>counted according to the GHG Protocol.</a:t>
            </a:r>
          </a:p>
        </p:txBody>
      </p:sp>
      <p:pic>
        <p:nvPicPr>
          <p:cNvPr id="7" name="Graphic 6">
            <a:extLst>
              <a:ext uri="{FF2B5EF4-FFF2-40B4-BE49-F238E27FC236}">
                <a16:creationId xmlns:a16="http://schemas.microsoft.com/office/drawing/2014/main" id="{09EA689A-CCA4-B2BC-2AC2-4DBF00B7168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13626" y="1051248"/>
            <a:ext cx="257747" cy="232600"/>
          </a:xfrm>
          <a:prstGeom prst="rect">
            <a:avLst/>
          </a:prstGeom>
        </p:spPr>
      </p:pic>
      <p:pic>
        <p:nvPicPr>
          <p:cNvPr id="9" name="Graphic 8">
            <a:extLst>
              <a:ext uri="{FF2B5EF4-FFF2-40B4-BE49-F238E27FC236}">
                <a16:creationId xmlns:a16="http://schemas.microsoft.com/office/drawing/2014/main" id="{35933318-0FDE-C745-4FAF-9FB7AF67EE0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5040679"/>
            <a:ext cx="207455" cy="232601"/>
          </a:xfrm>
          <a:prstGeom prst="rect">
            <a:avLst/>
          </a:prstGeom>
        </p:spPr>
      </p:pic>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14" name="Rectangle 13">
            <a:extLst>
              <a:ext uri="{FF2B5EF4-FFF2-40B4-BE49-F238E27FC236}">
                <a16:creationId xmlns:a16="http://schemas.microsoft.com/office/drawing/2014/main" id="{EC89E36B-F560-CE14-9CFA-A38BA917466E}"/>
              </a:ext>
            </a:extLst>
          </p:cNvPr>
          <p:cNvSpPr/>
          <p:nvPr/>
        </p:nvSpPr>
        <p:spPr>
          <a:xfrm>
            <a:off x="8169275" y="5027088"/>
            <a:ext cx="3514725" cy="150172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endParaRPr lang="da-DK" sz="900" b="1"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6">
                  <a:extLst>
                    <a:ext uri="{A12FA001-AC4F-418D-AE19-62706E023703}">
                      <ahyp:hlinkClr xmlns:ahyp="http://schemas.microsoft.com/office/drawing/2018/hyperlinkcolor" val="tx"/>
                    </a:ext>
                  </a:extLst>
                </a:hlinkClick>
              </a:rPr>
              <a:t>Use the free Climate Compass tool to calculate your </a:t>
            </a:r>
            <a:r>
              <a:rPr lang="da-DK" sz="900" spc="-10" err="1">
                <a:solidFill>
                  <a:schemeClr val="tx2"/>
                </a:solidFill>
                <a:hlinkClick r:id="rId6">
                  <a:extLst>
                    <a:ext uri="{A12FA001-AC4F-418D-AE19-62706E023703}">
                      <ahyp:hlinkClr xmlns:ahyp="http://schemas.microsoft.com/office/drawing/2018/hyperlinkcolor" val="tx"/>
                    </a:ext>
                  </a:extLst>
                </a:hlinkClick>
              </a:rPr>
              <a:t>scope </a:t>
            </a:r>
            <a:r>
              <a:rPr lang="da-DK" sz="900" spc="-10">
                <a:solidFill>
                  <a:schemeClr val="tx2"/>
                </a:solidFill>
                <a:hlinkClick r:id="rId6">
                  <a:extLst>
                    <a:ext uri="{A12FA001-AC4F-418D-AE19-62706E023703}">
                      <ahyp:hlinkClr xmlns:ahyp="http://schemas.microsoft.com/office/drawing/2018/hyperlinkcolor" val="tx"/>
                    </a:ext>
                  </a:extLst>
                </a:hlinkClick>
              </a:rPr>
              <a:t>1, 2 and 3 CO₂e emissions</a:t>
            </a:r>
            <a:endParaRPr lang="da-DK" sz="900"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7">
                  <a:extLst>
                    <a:ext uri="{A12FA001-AC4F-418D-AE19-62706E023703}">
                      <ahyp:hlinkClr xmlns:ahyp="http://schemas.microsoft.com/office/drawing/2018/hyperlinkcolor" val="tx"/>
                    </a:ext>
                  </a:extLst>
                </a:hlinkClick>
              </a:rPr>
              <a:t>Get guidance on how to create a climate report on the Business Guide</a:t>
            </a:r>
            <a:endParaRPr lang="da-DK" sz="900" spc="-10">
              <a:solidFill>
                <a:schemeClr val="tx2"/>
              </a:solidFill>
            </a:endParaRPr>
          </a:p>
        </p:txBody>
      </p:sp>
      <p:pic>
        <p:nvPicPr>
          <p:cNvPr id="8" name="Graphic 1">
            <a:extLst>
              <a:ext uri="{FF2B5EF4-FFF2-40B4-BE49-F238E27FC236}">
                <a16:creationId xmlns:a16="http://schemas.microsoft.com/office/drawing/2014/main" id="{5612CD08-F536-DCF5-042A-54C9D8739D8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45059" y="5090665"/>
            <a:ext cx="226314" cy="226314"/>
          </a:xfrm>
          <a:prstGeom prst="rect">
            <a:avLst/>
          </a:prstGeom>
        </p:spPr>
      </p:pic>
      <p:graphicFrame>
        <p:nvGraphicFramePr>
          <p:cNvPr id="10" name="Table 18">
            <a:extLst>
              <a:ext uri="{FF2B5EF4-FFF2-40B4-BE49-F238E27FC236}">
                <a16:creationId xmlns:a16="http://schemas.microsoft.com/office/drawing/2014/main" id="{2BF33766-62D2-53BA-FBB7-930661EC0A17}"/>
              </a:ext>
            </a:extLst>
          </p:cNvPr>
          <p:cNvGraphicFramePr>
            <a:graphicFrameLocks noGrp="1"/>
          </p:cNvGraphicFramePr>
          <p:nvPr>
            <p:extLst>
              <p:ext uri="{D42A27DB-BD31-4B8C-83A1-F6EECF244321}">
                <p14:modId xmlns:p14="http://schemas.microsoft.com/office/powerpoint/2010/main" val="1093135409"/>
              </p:ext>
            </p:extLst>
          </p:nvPr>
        </p:nvGraphicFramePr>
        <p:xfrm>
          <a:off x="507990" y="4201262"/>
          <a:ext cx="7343770" cy="612673"/>
        </p:xfrm>
        <a:graphic>
          <a:graphicData uri="http://schemas.openxmlformats.org/drawingml/2006/table">
            <a:tbl>
              <a:tblPr firstRow="1">
                <a:tableStyleId>{2A488322-F2BA-4B5B-9748-0D474271808F}</a:tableStyleId>
              </a:tblPr>
              <a:tblGrid>
                <a:gridCol w="5865910">
                  <a:extLst>
                    <a:ext uri="{9D8B030D-6E8A-4147-A177-3AD203B41FA5}">
                      <a16:colId xmlns:a16="http://schemas.microsoft.com/office/drawing/2014/main" val="2698153288"/>
                    </a:ext>
                  </a:extLst>
                </a:gridCol>
                <a:gridCol w="1477860">
                  <a:extLst>
                    <a:ext uri="{9D8B030D-6E8A-4147-A177-3AD203B41FA5}">
                      <a16:colId xmlns:a16="http://schemas.microsoft.com/office/drawing/2014/main" val="656209149"/>
                    </a:ext>
                  </a:extLst>
                </a:gridCol>
              </a:tblGrid>
              <a:tr h="306337">
                <a:tc rowSpan="2">
                  <a:txBody>
                    <a:bodyPr/>
                    <a:lstStyle/>
                    <a:p>
                      <a:pPr>
                        <a:lnSpc>
                          <a:spcPct val="106000"/>
                        </a:lnSpc>
                      </a:pPr>
                      <a:r>
                        <a:rPr lang="da-DK" sz="900" b="1">
                          <a:solidFill>
                            <a:schemeClr val="tx2"/>
                          </a:solidFill>
                        </a:rPr>
                        <a:t>CO₂e intensity </a:t>
                      </a:r>
                      <a:r>
                        <a:rPr lang="da-DK" sz="900" b="0">
                          <a:solidFill>
                            <a:schemeClr val="tx2"/>
                          </a:solidFill>
                        </a:rPr>
                        <a:t>(item 31)</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[Insert CO₂e intensity]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5" name="Rectangle 7">
            <a:extLst>
              <a:ext uri="{FF2B5EF4-FFF2-40B4-BE49-F238E27FC236}">
                <a16:creationId xmlns:a16="http://schemas.microsoft.com/office/drawing/2014/main" id="{0431E2F6-A7E3-342F-0025-59F6012F37DA}"/>
              </a:ext>
            </a:extLst>
          </p:cNvPr>
          <p:cNvSpPr/>
          <p:nvPr/>
        </p:nvSpPr>
        <p:spPr>
          <a:xfrm>
            <a:off x="507990" y="3722206"/>
            <a:ext cx="7343772" cy="3995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pic>
        <p:nvPicPr>
          <p:cNvPr id="16" name="Graphic 20">
            <a:extLst>
              <a:ext uri="{FF2B5EF4-FFF2-40B4-BE49-F238E27FC236}">
                <a16:creationId xmlns:a16="http://schemas.microsoft.com/office/drawing/2014/main" id="{70B33BB7-E576-C0A8-CC50-4F47FE8E536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799" y="3811706"/>
            <a:ext cx="207455" cy="232601"/>
          </a:xfrm>
          <a:prstGeom prst="rect">
            <a:avLst/>
          </a:prstGeom>
        </p:spPr>
      </p:pic>
      <p:sp>
        <p:nvSpPr>
          <p:cNvPr id="17" name="Rectangle 17">
            <a:extLst>
              <a:ext uri="{FF2B5EF4-FFF2-40B4-BE49-F238E27FC236}">
                <a16:creationId xmlns:a16="http://schemas.microsoft.com/office/drawing/2014/main" id="{2907DE81-0FFA-1CA6-6980-4EEE15EC772F}"/>
              </a:ext>
            </a:extLst>
          </p:cNvPr>
          <p:cNvSpPr/>
          <p:nvPr/>
        </p:nvSpPr>
        <p:spPr>
          <a:xfrm>
            <a:off x="507990" y="4908171"/>
            <a:ext cx="7343776" cy="162064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Guidance for completing the information point. </a:t>
            </a:r>
            <a:r>
              <a:rPr lang="da-DK" sz="900" spc="-10">
                <a:solidFill>
                  <a:schemeClr val="tx2"/>
                </a:solidFill>
              </a:rPr>
              <a:t>You need to use this formula to calculate your company's </a:t>
            </a:r>
            <a:r>
              <a:rPr lang="da-DK" sz="900">
                <a:solidFill>
                  <a:schemeClr val="tx2"/>
                </a:solidFill>
              </a:rPr>
              <a:t>CO₂e intensity</a:t>
            </a:r>
            <a:r>
              <a:rPr lang="da-DK" sz="900" spc="-10">
                <a:solidFill>
                  <a:schemeClr val="tx2"/>
                </a:solidFill>
              </a:rPr>
              <a:t>:</a:t>
            </a:r>
          </a:p>
          <a:p>
            <a:pPr algn="l">
              <a:lnSpc>
                <a:spcPct val="106000"/>
              </a:lnSpc>
            </a:pPr>
            <a:endParaRPr lang="da-DK" sz="900" spc="-10">
              <a:solidFill>
                <a:schemeClr val="tx2"/>
              </a:solidFill>
            </a:endParaRPr>
          </a:p>
          <a:p>
            <a:pPr algn="l">
              <a:lnSpc>
                <a:spcPct val="106000"/>
              </a:lnSpc>
            </a:pPr>
            <a:r>
              <a:rPr lang="da-DK" sz="900" spc="-10">
                <a:solidFill>
                  <a:schemeClr val="tx2"/>
                </a:solidFill>
              </a:rPr>
              <a:t>To calculate your company's CO₂e intensity, use the total CO₂e emissions from the table above, as well as the information about your company's turnover, which is included in the initial general information here in the ESG template. Please note that if you have decided that your company's revenue is confidential information that you do not want to include in your ESG statement, you cannot calculate your company's CO₂e intensity.  </a:t>
            </a:r>
          </a:p>
        </p:txBody>
      </p:sp>
      <p:pic>
        <p:nvPicPr>
          <p:cNvPr id="23" name="Graphic 19">
            <a:extLst>
              <a:ext uri="{FF2B5EF4-FFF2-40B4-BE49-F238E27FC236}">
                <a16:creationId xmlns:a16="http://schemas.microsoft.com/office/drawing/2014/main" id="{AA41AAD0-774B-0A2C-7A77-DF1A47228B2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800" y="5091096"/>
            <a:ext cx="207455" cy="232601"/>
          </a:xfrm>
          <a:prstGeom prst="rect">
            <a:avLst/>
          </a:prstGeom>
        </p:spPr>
      </p:pic>
      <p:graphicFrame>
        <p:nvGraphicFramePr>
          <p:cNvPr id="25" name="Table 18">
            <a:extLst>
              <a:ext uri="{FF2B5EF4-FFF2-40B4-BE49-F238E27FC236}">
                <a16:creationId xmlns:a16="http://schemas.microsoft.com/office/drawing/2014/main" id="{BF2B70CF-340A-E5D1-3F12-A64DF951AF21}"/>
              </a:ext>
            </a:extLst>
          </p:cNvPr>
          <p:cNvGraphicFramePr>
            <a:graphicFrameLocks noGrp="1"/>
          </p:cNvGraphicFramePr>
          <p:nvPr>
            <p:extLst>
              <p:ext uri="{D42A27DB-BD31-4B8C-83A1-F6EECF244321}">
                <p14:modId xmlns:p14="http://schemas.microsoft.com/office/powerpoint/2010/main" val="3234203962"/>
              </p:ext>
            </p:extLst>
          </p:nvPr>
        </p:nvGraphicFramePr>
        <p:xfrm>
          <a:off x="897248" y="6053973"/>
          <a:ext cx="3637132" cy="389520"/>
        </p:xfrm>
        <a:graphic>
          <a:graphicData uri="http://schemas.openxmlformats.org/drawingml/2006/table">
            <a:tbl>
              <a:tblPr firstRow="1" bandRow="1">
                <a:tableStyleId>{2D5ABB26-0587-4C30-8999-92F81FD0307C}</a:tableStyleId>
              </a:tblPr>
              <a:tblGrid>
                <a:gridCol w="2307862">
                  <a:extLst>
                    <a:ext uri="{9D8B030D-6E8A-4147-A177-3AD203B41FA5}">
                      <a16:colId xmlns:a16="http://schemas.microsoft.com/office/drawing/2014/main" val="415512874"/>
                    </a:ext>
                  </a:extLst>
                </a:gridCol>
                <a:gridCol w="1329270">
                  <a:extLst>
                    <a:ext uri="{9D8B030D-6E8A-4147-A177-3AD203B41FA5}">
                      <a16:colId xmlns:a16="http://schemas.microsoft.com/office/drawing/2014/main" val="357143271"/>
                    </a:ext>
                  </a:extLst>
                </a:gridCol>
              </a:tblGrid>
              <a:tr h="156729">
                <a:tc>
                  <a:txBody>
                    <a:bodyPr/>
                    <a:lstStyle/>
                    <a:p>
                      <a:pPr algn="ctr"/>
                      <a:r>
                        <a:rPr lang="en-GB" sz="900" b="0" i="1">
                          <a:solidFill>
                            <a:schemeClr val="tx2"/>
                          </a:solidFill>
                        </a:rPr>
                        <a:t>Total CO₂e emissions </a:t>
                      </a: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ctr"/>
                      <a:r>
                        <a:rPr lang="da-DK" sz="900" b="0" i="1" noProof="0">
                          <a:solidFill>
                            <a:schemeClr val="tx2"/>
                          </a:solidFill>
                        </a:rPr>
                        <a:t>= CO₂e intensity </a:t>
                      </a:r>
                    </a:p>
                  </a:txBody>
                  <a:tcPr marL="36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Turnover</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da-DK" sz="900" b="0" noProof="0">
                        <a:solidFill>
                          <a:schemeClr val="tx2"/>
                        </a:solidFill>
                      </a:endParaRPr>
                    </a:p>
                  </a:txBody>
                  <a:tcPr marL="36000" marR="36000" marT="28800" marB="28800" anchor="ctr">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13102162"/>
                  </a:ext>
                </a:extLst>
              </a:tr>
            </a:tbl>
          </a:graphicData>
        </a:graphic>
      </p:graphicFrame>
      <p:pic>
        <p:nvPicPr>
          <p:cNvPr id="2" name="Graphic 15">
            <a:extLst>
              <a:ext uri="{FF2B5EF4-FFF2-40B4-BE49-F238E27FC236}">
                <a16:creationId xmlns:a16="http://schemas.microsoft.com/office/drawing/2014/main" id="{297F39E4-680D-2137-BBE7-FE6A64435AC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5485452"/>
            <a:ext cx="83482" cy="88700"/>
          </a:xfrm>
          <a:prstGeom prst="rect">
            <a:avLst/>
          </a:prstGeom>
        </p:spPr>
      </p:pic>
      <p:pic>
        <p:nvPicPr>
          <p:cNvPr id="3" name="Graphic 15">
            <a:extLst>
              <a:ext uri="{FF2B5EF4-FFF2-40B4-BE49-F238E27FC236}">
                <a16:creationId xmlns:a16="http://schemas.microsoft.com/office/drawing/2014/main" id="{4DA264E9-B86B-9869-F658-849E1B43F71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5924364"/>
            <a:ext cx="83482" cy="88700"/>
          </a:xfrm>
          <a:prstGeom prst="rect">
            <a:avLst/>
          </a:prstGeom>
        </p:spPr>
      </p:pic>
    </p:spTree>
    <p:extLst>
      <p:ext uri="{BB962C8B-B14F-4D97-AF65-F5344CB8AC3E}">
        <p14:creationId xmlns:p14="http://schemas.microsoft.com/office/powerpoint/2010/main" val="323564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Air, water and soil pollution (B4)</a:t>
            </a:r>
          </a:p>
        </p:txBody>
      </p:sp>
      <p:sp>
        <p:nvSpPr>
          <p:cNvPr id="11" name="Rectangle 7">
            <a:extLst>
              <a:ext uri="{FF2B5EF4-FFF2-40B4-BE49-F238E27FC236}">
                <a16:creationId xmlns:a16="http://schemas.microsoft.com/office/drawing/2014/main" id="{09637770-7CE2-55D5-70A3-F6FD33F372A7}"/>
              </a:ext>
            </a:extLst>
          </p:cNvPr>
          <p:cNvSpPr/>
          <p:nvPr/>
        </p:nvSpPr>
        <p:spPr>
          <a:xfrm>
            <a:off x="507999" y="1015999"/>
            <a:ext cx="7343772" cy="195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This is only a disclosure requirement if your company already reports pollution either: </a:t>
            </a:r>
          </a:p>
          <a:p>
            <a:pPr marL="228600" indent="-228600">
              <a:lnSpc>
                <a:spcPct val="106000"/>
              </a:lnSpc>
              <a:buAutoNum type="alphaLcParenR"/>
            </a:pPr>
            <a:r>
              <a:rPr lang="da-DK" sz="900" spc="-10">
                <a:solidFill>
                  <a:schemeClr val="bg1"/>
                </a:solidFill>
              </a:rPr>
              <a:t>To authorities as a result of legal requirements </a:t>
            </a:r>
          </a:p>
          <a:p>
            <a:pPr marL="228600" indent="-228600">
              <a:lnSpc>
                <a:spcPct val="106000"/>
              </a:lnSpc>
              <a:buAutoNum type="alphaLcParenR"/>
            </a:pPr>
            <a:r>
              <a:rPr lang="da-DK" sz="900" spc="-10">
                <a:solidFill>
                  <a:schemeClr val="bg1"/>
                </a:solidFill>
              </a:rPr>
              <a:t>If your company has </a:t>
            </a:r>
            <a:r>
              <a:rPr lang="da-DK" sz="900" u="sng" spc="-10">
                <a:solidFill>
                  <a:schemeClr val="bg1"/>
                </a:solidFill>
              </a:rPr>
              <a:t>voluntarily </a:t>
            </a:r>
            <a:r>
              <a:rPr lang="da-DK" sz="900" spc="-10">
                <a:solidFill>
                  <a:schemeClr val="bg1"/>
                </a:solidFill>
              </a:rPr>
              <a:t>chosen to report pollution according to an environmental management system.</a:t>
            </a:r>
          </a:p>
          <a:p>
            <a:pPr>
              <a:lnSpc>
                <a:spcPct val="106000"/>
              </a:lnSpc>
            </a:pPr>
            <a:endParaRPr lang="da-DK" sz="900" spc="-10">
              <a:solidFill>
                <a:schemeClr val="bg1"/>
              </a:solidFill>
            </a:endParaRPr>
          </a:p>
          <a:p>
            <a:pPr>
              <a:lnSpc>
                <a:spcPct val="106000"/>
              </a:lnSpc>
            </a:pPr>
            <a:r>
              <a:rPr lang="da-DK" sz="900" spc="-10">
                <a:solidFill>
                  <a:schemeClr val="bg1"/>
                </a:solidFill>
              </a:rPr>
              <a:t>Only the air, water and soil pollution emitted from your own business needs to be disclosed - not any pollution in your company's value chain. </a:t>
            </a:r>
          </a:p>
          <a:p>
            <a:pPr>
              <a:lnSpc>
                <a:spcPct val="106000"/>
              </a:lnSpc>
            </a:pPr>
            <a:endParaRPr lang="da-DK" sz="900" spc="-10">
              <a:solidFill>
                <a:schemeClr val="bg1"/>
              </a:solidFill>
            </a:endParaRPr>
          </a:p>
          <a:p>
            <a:pPr>
              <a:lnSpc>
                <a:spcPct val="106000"/>
              </a:lnSpc>
            </a:pPr>
            <a:r>
              <a:rPr lang="da-DK" sz="900" spc="-10">
                <a:solidFill>
                  <a:schemeClr val="bg1"/>
                </a:solidFill>
              </a:rPr>
              <a:t>If the information about the pollution emitted from your company is already publicly available, you can simply insert a hyperlink to the information.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518380622"/>
              </p:ext>
            </p:extLst>
          </p:nvPr>
        </p:nvGraphicFramePr>
        <p:xfrm>
          <a:off x="507999" y="3063173"/>
          <a:ext cx="7333171" cy="1959131"/>
        </p:xfrm>
        <a:graphic>
          <a:graphicData uri="http://schemas.openxmlformats.org/drawingml/2006/table">
            <a:tbl>
              <a:tblPr firstRow="1">
                <a:tableStyleId>{2A488322-F2BA-4B5B-9748-0D474271808F}</a:tableStyleId>
              </a:tblPr>
              <a:tblGrid>
                <a:gridCol w="3886423">
                  <a:extLst>
                    <a:ext uri="{9D8B030D-6E8A-4147-A177-3AD203B41FA5}">
                      <a16:colId xmlns:a16="http://schemas.microsoft.com/office/drawing/2014/main" val="2698153288"/>
                    </a:ext>
                  </a:extLst>
                </a:gridCol>
                <a:gridCol w="1717481">
                  <a:extLst>
                    <a:ext uri="{9D8B030D-6E8A-4147-A177-3AD203B41FA5}">
                      <a16:colId xmlns:a16="http://schemas.microsoft.com/office/drawing/2014/main" val="2119413191"/>
                    </a:ext>
                  </a:extLst>
                </a:gridCol>
                <a:gridCol w="1729267">
                  <a:extLst>
                    <a:ext uri="{9D8B030D-6E8A-4147-A177-3AD203B41FA5}">
                      <a16:colId xmlns:a16="http://schemas.microsoft.com/office/drawing/2014/main" val="2377833562"/>
                    </a:ext>
                  </a:extLst>
                </a:gridCol>
              </a:tblGrid>
              <a:tr h="305784">
                <a:tc gridSpan="3">
                  <a:txBody>
                    <a:bodyPr/>
                    <a:lstStyle/>
                    <a:p>
                      <a:pPr>
                        <a:lnSpc>
                          <a:spcPct val="106000"/>
                        </a:lnSpc>
                      </a:pPr>
                      <a:r>
                        <a:rPr lang="da-DK" sz="900" b="1">
                          <a:solidFill>
                            <a:schemeClr val="tx2"/>
                          </a:solidFill>
                        </a:rPr>
                        <a:t>Pollution of air, water and soil </a:t>
                      </a:r>
                      <a:r>
                        <a:rPr lang="da-DK" sz="900" b="0">
                          <a:solidFill>
                            <a:schemeClr val="tx2"/>
                          </a:solidFill>
                        </a:rPr>
                        <a:t>(item 32) </a:t>
                      </a:r>
                      <a:r>
                        <a:rPr lang="da-DK" sz="900" b="0" noProof="0">
                          <a:solidFill>
                            <a:schemeClr val="accent2"/>
                          </a:solidFill>
                          <a:latin typeface="Calibri" panose="020F0502020204030204" pitchFamily="34" charset="0"/>
                          <a:cs typeface="Calibri" panose="020F0502020204030204" pitchFamily="34" charset="0"/>
                        </a:rPr>
                        <a:t>[</a:t>
                      </a:r>
                      <a:r>
                        <a:rPr lang="da-DK" sz="900" b="0" noProof="0">
                          <a:solidFill>
                            <a:schemeClr val="accent2"/>
                          </a:solidFill>
                        </a:rPr>
                        <a:t>Insert year</a:t>
                      </a:r>
                      <a:r>
                        <a:rPr lang="da-DK" sz="900" b="0" noProof="0">
                          <a:solidFill>
                            <a:schemeClr val="accent2"/>
                          </a:solidFill>
                          <a:latin typeface="Calibri" panose="020F0502020204030204" pitchFamily="34" charset="0"/>
                          <a:cs typeface="Calibri" panose="020F0502020204030204" pitchFamily="34" charset="0"/>
                        </a:rPr>
                        <a: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5783">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Type of pollution </a:t>
                      </a:r>
                      <a:r>
                        <a:rPr lang="da-DK" sz="900" b="0">
                          <a:solidFill>
                            <a:schemeClr val="tx2"/>
                          </a:solidFill>
                        </a:rPr>
                        <a:t>(e.g. dust)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da-DK" sz="900" b="1" noProof="0">
                          <a:solidFill>
                            <a:schemeClr val="tx2"/>
                          </a:solidFill>
                        </a:rPr>
                        <a:t>Scope and scope</a:t>
                      </a:r>
                      <a:endParaRPr lang="da-DK" sz="900" b="0"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da-DK" sz="900" b="1" noProof="0">
                          <a:solidFill>
                            <a:schemeClr val="tx2"/>
                          </a:solidFill>
                        </a:rPr>
                        <a:t>Where? </a:t>
                      </a:r>
                      <a:r>
                        <a:rPr lang="da-DK" sz="900" b="0" noProof="0">
                          <a:solidFill>
                            <a:schemeClr val="tx2"/>
                          </a:solidFill>
                        </a:rPr>
                        <a:t>(air, water, ground)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9188">
                <a:tc>
                  <a:txBody>
                    <a:bodyPr/>
                    <a:lstStyle/>
                    <a:p>
                      <a:pPr>
                        <a:lnSpc>
                          <a:spcPct val="106000"/>
                        </a:lnSpc>
                      </a:pPr>
                      <a:r>
                        <a:rPr lang="da-DK" sz="900" b="1" noProof="0">
                          <a:solidFill>
                            <a:schemeClr val="accent2"/>
                          </a:solidFill>
                        </a:rPr>
                        <a:t>[Type of pollution 1</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volume in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where]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449188">
                <a:tc>
                  <a:txBody>
                    <a:bodyPr/>
                    <a:lstStyle/>
                    <a:p>
                      <a:pPr>
                        <a:lnSpc>
                          <a:spcPct val="106000"/>
                        </a:lnSpc>
                      </a:pPr>
                      <a:r>
                        <a:rPr lang="da-DK" sz="900" b="1" noProof="0">
                          <a:solidFill>
                            <a:schemeClr val="accent2"/>
                          </a:solidFill>
                        </a:rPr>
                        <a:t>[Type of pollution 2</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volume in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where]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449188">
                <a:tc>
                  <a:txBody>
                    <a:bodyPr/>
                    <a:lstStyle/>
                    <a:p>
                      <a:pPr>
                        <a:lnSpc>
                          <a:spcPct val="106000"/>
                        </a:lnSpc>
                      </a:pPr>
                      <a:r>
                        <a:rPr lang="da-DK" sz="900" b="1" noProof="0">
                          <a:solidFill>
                            <a:schemeClr val="accent2"/>
                          </a:solidFill>
                        </a:rPr>
                        <a:t>[Type of pollution 3</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volume in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where]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29448141"/>
                  </a:ext>
                </a:extLst>
              </a:tr>
            </a:tbl>
          </a:graphicData>
        </a:graphic>
      </p:graphicFrame>
      <p:sp>
        <p:nvSpPr>
          <p:cNvPr id="3" name="Rectangle 2">
            <a:extLst>
              <a:ext uri="{FF2B5EF4-FFF2-40B4-BE49-F238E27FC236}">
                <a16:creationId xmlns:a16="http://schemas.microsoft.com/office/drawing/2014/main" id="{D1773935-961F-8C14-7381-9C7840CDE789}"/>
              </a:ext>
            </a:extLst>
          </p:cNvPr>
          <p:cNvSpPr/>
          <p:nvPr/>
        </p:nvSpPr>
        <p:spPr>
          <a:xfrm>
            <a:off x="8169275" y="1015999"/>
            <a:ext cx="3514725" cy="309506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rPr>
              <a:t>Examples of activities </a:t>
            </a:r>
            <a:r>
              <a:rPr lang="da-DK" sz="900" spc="-10">
                <a:solidFill>
                  <a:schemeClr val="tx2"/>
                </a:solidFill>
              </a:rPr>
              <a:t>where pollution reporting to the authority is often required are: combustion of fuel in boilers, casting in metal foundries, processing of non-ferrous metals, production of lime, production of ceramic products by firing, production of plant protection products or biocides, raising pigs or poultry, slaughterhouses etc.  </a:t>
            </a:r>
          </a:p>
          <a:p>
            <a:pPr algn="l">
              <a:lnSpc>
                <a:spcPct val="106000"/>
              </a:lnSpc>
            </a:pPr>
            <a:endParaRPr lang="da-DK" sz="900" spc="-10">
              <a:solidFill>
                <a:schemeClr val="tx2"/>
              </a:solidFill>
            </a:endParaRPr>
          </a:p>
          <a:p>
            <a:pPr algn="l">
              <a:lnSpc>
                <a:spcPct val="106000"/>
              </a:lnSpc>
            </a:pPr>
            <a:r>
              <a:rPr lang="da-DK" sz="900" b="1" spc="-10">
                <a:solidFill>
                  <a:schemeClr val="tx2"/>
                </a:solidFill>
              </a:rPr>
              <a:t>PRTR</a:t>
            </a:r>
          </a:p>
          <a:p>
            <a:pPr>
              <a:lnSpc>
                <a:spcPct val="106000"/>
              </a:lnSpc>
            </a:pPr>
            <a:r>
              <a:rPr lang="da-DK" sz="900" spc="-10">
                <a:solidFill>
                  <a:schemeClr val="tx2"/>
                </a:solidFill>
              </a:rPr>
              <a:t>PRTR stands for European </a:t>
            </a:r>
            <a:r>
              <a:rPr lang="da-DK" sz="900" spc="-10" err="1">
                <a:solidFill>
                  <a:schemeClr val="tx2"/>
                </a:solidFill>
              </a:rPr>
              <a:t>Pollutant </a:t>
            </a:r>
            <a:r>
              <a:rPr lang="da-DK" sz="900" spc="-10">
                <a:solidFill>
                  <a:schemeClr val="tx2"/>
                </a:solidFill>
              </a:rPr>
              <a:t>Release and Transfer Register, which at European level requires certain companies to report on their environmental conditions and pollution of air, water and soil. </a:t>
            </a:r>
          </a:p>
          <a:p>
            <a:pPr algn="l">
              <a:lnSpc>
                <a:spcPct val="106000"/>
              </a:lnSpc>
            </a:pPr>
            <a:endParaRPr lang="da-DK" sz="900" b="1" spc="-10">
              <a:solidFill>
                <a:schemeClr val="tx2"/>
              </a:solidFill>
            </a:endParaRPr>
          </a:p>
          <a:p>
            <a:pPr algn="l">
              <a:lnSpc>
                <a:spcPct val="106000"/>
              </a:lnSpc>
            </a:pPr>
            <a:r>
              <a:rPr lang="da-DK" sz="900" b="1" spc="-10">
                <a:solidFill>
                  <a:schemeClr val="tx2"/>
                </a:solidFill>
              </a:rPr>
              <a:t>Environmental management system</a:t>
            </a:r>
            <a:endParaRPr lang="da-DK" sz="900" spc="-10">
              <a:solidFill>
                <a:schemeClr val="tx2"/>
              </a:solidFill>
            </a:endParaRPr>
          </a:p>
          <a:p>
            <a:pPr algn="l">
              <a:lnSpc>
                <a:spcPct val="106000"/>
              </a:lnSpc>
            </a:pPr>
            <a:r>
              <a:rPr lang="da-DK" sz="900" spc="-10">
                <a:solidFill>
                  <a:schemeClr val="tx2"/>
                </a:solidFill>
              </a:rPr>
              <a:t>ISO14001 is a global standard for environmental management and one of the most widely used environmental management standards. </a:t>
            </a: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227772"/>
            <a:ext cx="3514725" cy="113103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highlight>
                <a:srgbClr val="FFFF00"/>
              </a:highlight>
              <a:latin typeface="+mj-lt"/>
            </a:endParaRPr>
          </a:p>
          <a:p>
            <a:pPr algn="l">
              <a:lnSpc>
                <a:spcPct val="106000"/>
              </a:lnSpc>
            </a:pPr>
            <a:r>
              <a:rPr lang="da-DK" sz="900">
                <a:solidFill>
                  <a:srgbClr val="32583E"/>
                </a:solidFill>
                <a:hlinkClick r:id="rId2">
                  <a:extLst>
                    <a:ext uri="{A12FA001-AC4F-418D-AE19-62706E023703}">
                      <ahyp:hlinkClr xmlns:ahyp="http://schemas.microsoft.com/office/drawing/2018/hyperlinkcolor" val="tx"/>
                    </a:ext>
                  </a:extLst>
                </a:hlinkClick>
              </a:rPr>
              <a:t>Read more about PRTR on the Danish Environmental Protection Agency's website</a:t>
            </a:r>
            <a:endParaRPr lang="da-DK" sz="900" b="1" spc="-10">
              <a:solidFill>
                <a:srgbClr val="32583E"/>
              </a:solidFill>
              <a:highlight>
                <a:srgbClr val="FFFF00"/>
              </a:highlight>
              <a:latin typeface="+mj-lt"/>
            </a:endParaRPr>
          </a:p>
          <a:p>
            <a:pPr algn="l">
              <a:lnSpc>
                <a:spcPct val="106000"/>
              </a:lnSpc>
            </a:pPr>
            <a:endParaRPr lang="da-DK" sz="900" b="1" spc="-10">
              <a:solidFill>
                <a:srgbClr val="32583E"/>
              </a:solidFill>
              <a:highlight>
                <a:srgbClr val="FFFF00"/>
              </a:highlight>
              <a:latin typeface="+mj-lt"/>
            </a:endParaRPr>
          </a:p>
          <a:p>
            <a:pPr>
              <a:lnSpc>
                <a:spcPct val="106000"/>
              </a:lnSpc>
            </a:pPr>
            <a:r>
              <a:rPr lang="da-DK" sz="900">
                <a:solidFill>
                  <a:srgbClr val="32583E"/>
                </a:solidFill>
                <a:hlinkClick r:id="rId3">
                  <a:extLst>
                    <a:ext uri="{A12FA001-AC4F-418D-AE19-62706E023703}">
                      <ahyp:hlinkClr xmlns:ahyp="http://schemas.microsoft.com/office/drawing/2018/hyperlinkcolor" val="tx"/>
                    </a:ext>
                  </a:extLst>
                </a:hlinkClick>
              </a:rPr>
              <a:t>Read more about ISO 14001 on the Danish Environmental Protection Agency's website</a:t>
            </a:r>
            <a:endParaRPr lang="da-DK" sz="900" b="1" spc="-10">
              <a:solidFill>
                <a:srgbClr val="32583E"/>
              </a:solidFill>
              <a:highlight>
                <a:srgbClr val="FFFF00"/>
              </a:highlight>
              <a:latin typeface="+mj-lt"/>
            </a:endParaRPr>
          </a:p>
          <a:p>
            <a:pPr algn="l">
              <a:lnSpc>
                <a:spcPct val="106000"/>
              </a:lnSpc>
            </a:pPr>
            <a:endParaRPr lang="da-DK" sz="900" b="1" spc="-10">
              <a:solidFill>
                <a:schemeClr val="tx2"/>
              </a:solidFill>
              <a:highlight>
                <a:srgbClr val="FFFF00"/>
              </a:highlight>
              <a:latin typeface="+mj-lt"/>
            </a:endParaRPr>
          </a:p>
          <a:p>
            <a:pPr algn="l">
              <a:lnSpc>
                <a:spcPct val="106000"/>
              </a:lnSpc>
            </a:pPr>
            <a:endParaRPr lang="da-DK" sz="900" b="1" spc="-10">
              <a:solidFill>
                <a:schemeClr val="tx2"/>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4157" y="4297807"/>
            <a:ext cx="226314" cy="226314"/>
          </a:xfrm>
          <a:prstGeom prst="rect">
            <a:avLst/>
          </a:prstGeom>
        </p:spPr>
      </p:pic>
      <p:pic>
        <p:nvPicPr>
          <p:cNvPr id="7" name="Graphic 6">
            <a:extLst>
              <a:ext uri="{FF2B5EF4-FFF2-40B4-BE49-F238E27FC236}">
                <a16:creationId xmlns:a16="http://schemas.microsoft.com/office/drawing/2014/main" id="{CB50914A-125A-4AB9-53F5-9C4E745918C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8" y="1104042"/>
            <a:ext cx="257747" cy="232600"/>
          </a:xfrm>
          <a:prstGeom prst="rect">
            <a:avLst/>
          </a:prstGeom>
        </p:spPr>
      </p:pic>
      <p:pic>
        <p:nvPicPr>
          <p:cNvPr id="12" name="Graphic 11">
            <a:extLst>
              <a:ext uri="{FF2B5EF4-FFF2-40B4-BE49-F238E27FC236}">
                <a16:creationId xmlns:a16="http://schemas.microsoft.com/office/drawing/2014/main" id="{ABB0593B-1D26-7E85-0F69-1D91BA62E9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pic>
        <p:nvPicPr>
          <p:cNvPr id="2" name="Graphic 15">
            <a:extLst>
              <a:ext uri="{FF2B5EF4-FFF2-40B4-BE49-F238E27FC236}">
                <a16:creationId xmlns:a16="http://schemas.microsoft.com/office/drawing/2014/main" id="{D4587836-1781-FAAA-DC7C-D3EDBEA22A11}"/>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4656005"/>
            <a:ext cx="83482" cy="88700"/>
          </a:xfrm>
          <a:prstGeom prst="rect">
            <a:avLst/>
          </a:prstGeom>
        </p:spPr>
      </p:pic>
      <p:pic>
        <p:nvPicPr>
          <p:cNvPr id="8" name="Graphic 15">
            <a:extLst>
              <a:ext uri="{FF2B5EF4-FFF2-40B4-BE49-F238E27FC236}">
                <a16:creationId xmlns:a16="http://schemas.microsoft.com/office/drawing/2014/main" id="{9467790D-EB8F-C2A8-4D59-922683A6938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4950818"/>
            <a:ext cx="83482" cy="88700"/>
          </a:xfrm>
          <a:prstGeom prst="rect">
            <a:avLst/>
          </a:prstGeom>
        </p:spPr>
      </p:pic>
    </p:spTree>
    <p:extLst>
      <p:ext uri="{BB962C8B-B14F-4D97-AF65-F5344CB8AC3E}">
        <p14:creationId xmlns:p14="http://schemas.microsoft.com/office/powerpoint/2010/main" val="27056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Biodiversity (B5</a:t>
            </a:r>
            <a:r>
              <a:rPr lang="da-DK"/>
              <a:t>) </a:t>
            </a:r>
            <a:endParaRPr lang="da-DK" noProof="0"/>
          </a:p>
        </p:txBody>
      </p:sp>
      <p:sp>
        <p:nvSpPr>
          <p:cNvPr id="9" name="Rectangle 7">
            <a:extLst>
              <a:ext uri="{FF2B5EF4-FFF2-40B4-BE49-F238E27FC236}">
                <a16:creationId xmlns:a16="http://schemas.microsoft.com/office/drawing/2014/main" id="{522B54BE-AA67-774E-3C2B-C076B81DDA48}"/>
              </a:ext>
            </a:extLst>
          </p:cNvPr>
          <p:cNvSpPr/>
          <p:nvPr/>
        </p:nvSpPr>
        <p:spPr>
          <a:xfrm>
            <a:off x="507999" y="1016000"/>
            <a:ext cx="7343772" cy="80896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This is only a disclosure requirement if your business is located in areas "near" or "in biodiversity sensitive areas" that your business either: a) owns, b) leases or c) controls.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519159369"/>
              </p:ext>
            </p:extLst>
          </p:nvPr>
        </p:nvGraphicFramePr>
        <p:xfrm>
          <a:off x="518600" y="1904504"/>
          <a:ext cx="7343776" cy="1746000"/>
        </p:xfrm>
        <a:graphic>
          <a:graphicData uri="http://schemas.openxmlformats.org/drawingml/2006/table">
            <a:tbl>
              <a:tblPr firstRow="1">
                <a:tableStyleId>{2A488322-F2BA-4B5B-9748-0D474271808F}</a:tableStyleId>
              </a:tblPr>
              <a:tblGrid>
                <a:gridCol w="1333825">
                  <a:extLst>
                    <a:ext uri="{9D8B030D-6E8A-4147-A177-3AD203B41FA5}">
                      <a16:colId xmlns:a16="http://schemas.microsoft.com/office/drawing/2014/main" val="2698153288"/>
                    </a:ext>
                  </a:extLst>
                </a:gridCol>
                <a:gridCol w="2003317">
                  <a:extLst>
                    <a:ext uri="{9D8B030D-6E8A-4147-A177-3AD203B41FA5}">
                      <a16:colId xmlns:a16="http://schemas.microsoft.com/office/drawing/2014/main" val="2119413191"/>
                    </a:ext>
                  </a:extLst>
                </a:gridCol>
                <a:gridCol w="2003317">
                  <a:extLst>
                    <a:ext uri="{9D8B030D-6E8A-4147-A177-3AD203B41FA5}">
                      <a16:colId xmlns:a16="http://schemas.microsoft.com/office/drawing/2014/main" val="656209149"/>
                    </a:ext>
                  </a:extLst>
                </a:gridCol>
                <a:gridCol w="2003317">
                  <a:extLst>
                    <a:ext uri="{9D8B030D-6E8A-4147-A177-3AD203B41FA5}">
                      <a16:colId xmlns:a16="http://schemas.microsoft.com/office/drawing/2014/main" val="1502960985"/>
                    </a:ext>
                  </a:extLst>
                </a:gridCol>
              </a:tblGrid>
              <a:tr h="306000">
                <a:tc gridSpan="4">
                  <a:txBody>
                    <a:bodyPr/>
                    <a:lstStyle/>
                    <a:p>
                      <a:r>
                        <a:rPr lang="da-DK" sz="900" b="1">
                          <a:solidFill>
                            <a:schemeClr val="tx2"/>
                          </a:solidFill>
                        </a:rPr>
                        <a:t>Areas near or in 'biodiversity sensitive areas' that the company a) owns, b) leases or c) controls </a:t>
                      </a:r>
                      <a:r>
                        <a:rPr lang="da-DK" sz="900" b="0">
                          <a:solidFill>
                            <a:schemeClr val="tx2"/>
                          </a:solidFill>
                        </a:rPr>
                        <a:t>(item 33)</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60000">
                <a:tc>
                  <a:txBody>
                    <a:bodyPr/>
                    <a:lstStyle/>
                    <a:p>
                      <a:r>
                        <a:rPr lang="da-DK" sz="900" b="1" noProof="0">
                          <a:solidFill>
                            <a:schemeClr val="tx2"/>
                          </a:solidFill>
                        </a:rPr>
                        <a:t>Location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rPr>
                        <a:t>Area in hectares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rPr>
                        <a:t>Biodiversity sensitive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Specification: Near or in a biodiversity sensitive area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60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Country/location 1</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name of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 the vicinity of /</a:t>
                      </a:r>
                      <a:br>
                        <a:rPr kumimoji="0" lang="da-DK" sz="900" b="0" i="0" u="none" strike="noStrike" kern="1200" cap="none" spc="0" normalizeH="0" baseline="0" noProof="0">
                          <a:ln>
                            <a:noFill/>
                          </a:ln>
                          <a:solidFill>
                            <a:srgbClr val="2D55FF"/>
                          </a:solidFill>
                          <a:effectLst/>
                          <a:uLnTx/>
                          <a:uFillTx/>
                          <a:latin typeface="IBM Plex Sans"/>
                          <a:ea typeface="+mn-ea"/>
                          <a:cs typeface="+mn-cs"/>
                        </a:rPr>
                      </a:br>
                      <a:r>
                        <a:rPr kumimoji="0" lang="da-DK" sz="900" b="0" i="0" u="none" strike="noStrike" kern="1200" cap="none" spc="0" normalizeH="0" baseline="0" noProof="0">
                          <a:ln>
                            <a:noFill/>
                          </a:ln>
                          <a:solidFill>
                            <a:srgbClr val="2D55FF"/>
                          </a:solidFill>
                          <a:effectLst/>
                          <a:uLnTx/>
                          <a:uFillTx/>
                          <a:latin typeface="IBM Plex Sans"/>
                          <a:ea typeface="+mn-ea"/>
                          <a:cs typeface="+mn-cs"/>
                        </a:rPr>
                        <a:t> in biodiversity sensitive area]</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[Country/location 2</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a:t>
                      </a:r>
                      <a:r>
                        <a:rPr kumimoji="0" lang="da-DK" sz="900" b="0" i="0" u="none" strike="noStrike" kern="1200" cap="none" spc="0" normalizeH="0" baseline="0" noProof="0">
                          <a:ln>
                            <a:noFill/>
                          </a:ln>
                          <a:solidFill>
                            <a:srgbClr val="2D55FF"/>
                          </a:solidFill>
                          <a:effectLst/>
                          <a:uLnTx/>
                          <a:uFillTx/>
                          <a:latin typeface="+mn-lt"/>
                          <a:ea typeface="+mn-ea"/>
                          <a:cs typeface="+mn-cs"/>
                        </a:rPr>
                        <a:t>name of </a:t>
                      </a:r>
                      <a:r>
                        <a:rPr kumimoji="0" lang="da-DK" sz="900" b="0" i="0" u="none" strike="noStrike" kern="1200" cap="none" spc="0" normalizeH="0" baseline="0" noProof="0">
                          <a:ln>
                            <a:noFill/>
                          </a:ln>
                          <a:solidFill>
                            <a:srgbClr val="2D55FF"/>
                          </a:solidFill>
                          <a:effectLst/>
                          <a:uLnTx/>
                          <a:uFillTx/>
                          <a:latin typeface="IBM Plex Sans"/>
                          <a:ea typeface="+mn-ea"/>
                          <a:cs typeface="+mn-cs"/>
                        </a:rPr>
                        <a:t>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 the vicinity of /</a:t>
                      </a:r>
                      <a:br>
                        <a:rPr kumimoji="0" lang="da-DK" sz="900" b="0" i="0" u="none" strike="noStrike" kern="1200" cap="none" spc="0" normalizeH="0" baseline="0" noProof="0">
                          <a:ln>
                            <a:noFill/>
                          </a:ln>
                          <a:solidFill>
                            <a:srgbClr val="2D55FF"/>
                          </a:solidFill>
                          <a:effectLst/>
                          <a:uLnTx/>
                          <a:uFillTx/>
                          <a:latin typeface="IBM Plex Sans"/>
                          <a:ea typeface="+mn-ea"/>
                          <a:cs typeface="+mn-cs"/>
                        </a:rPr>
                      </a:br>
                      <a:r>
                        <a:rPr kumimoji="0" lang="da-DK" sz="900" b="0" i="0" u="none" strike="noStrike" kern="1200" cap="none" spc="0" normalizeH="0" baseline="0" noProof="0">
                          <a:ln>
                            <a:noFill/>
                          </a:ln>
                          <a:solidFill>
                            <a:srgbClr val="2D55FF"/>
                          </a:solidFill>
                          <a:effectLst/>
                          <a:uLnTx/>
                          <a:uFillTx/>
                          <a:latin typeface="IBM Plex Sans"/>
                          <a:ea typeface="+mn-ea"/>
                          <a:cs typeface="+mn-cs"/>
                        </a:rPr>
                        <a:t> in biodiversity sensitive area]</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[Country/location 3</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a:t>
                      </a:r>
                      <a:r>
                        <a:rPr kumimoji="0" lang="da-DK" sz="900" b="0" i="0" u="none" strike="noStrike" kern="1200" cap="none" spc="0" normalizeH="0" baseline="0" noProof="0">
                          <a:ln>
                            <a:noFill/>
                          </a:ln>
                          <a:solidFill>
                            <a:srgbClr val="2D55FF"/>
                          </a:solidFill>
                          <a:effectLst/>
                          <a:uLnTx/>
                          <a:uFillTx/>
                          <a:latin typeface="+mn-lt"/>
                          <a:ea typeface="+mn-ea"/>
                          <a:cs typeface="+mn-cs"/>
                        </a:rPr>
                        <a:t>name of </a:t>
                      </a:r>
                      <a:r>
                        <a:rPr kumimoji="0" lang="da-DK" sz="900" b="0" i="0" u="none" strike="noStrike" kern="1200" cap="none" spc="0" normalizeH="0" baseline="0" noProof="0">
                          <a:ln>
                            <a:noFill/>
                          </a:ln>
                          <a:solidFill>
                            <a:srgbClr val="2D55FF"/>
                          </a:solidFill>
                          <a:effectLst/>
                          <a:uLnTx/>
                          <a:uFillTx/>
                          <a:latin typeface="IBM Plex Sans"/>
                          <a:ea typeface="+mn-ea"/>
                          <a:cs typeface="+mn-cs"/>
                        </a:rPr>
                        <a:t>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 the vicinity of /</a:t>
                      </a:r>
                      <a:br>
                        <a:rPr kumimoji="0" lang="da-DK" sz="900" b="0" i="0" u="none" strike="noStrike" kern="1200" cap="none" spc="0" normalizeH="0" baseline="0" noProof="0" dirty="0">
                          <a:ln>
                            <a:noFill/>
                          </a:ln>
                          <a:solidFill>
                            <a:srgbClr val="2D55FF"/>
                          </a:solidFill>
                          <a:effectLst/>
                          <a:uLnTx/>
                          <a:uFillTx/>
                          <a:latin typeface="IBM Plex Sans"/>
                          <a:ea typeface="+mn-ea"/>
                          <a:cs typeface="+mn-cs"/>
                        </a:rPr>
                      </a:br>
                      <a:r>
                        <a:rPr kumimoji="0" lang="da-DK" sz="900" b="0" i="0" u="none" strike="noStrike" kern="1200" cap="none" spc="0" normalizeH="0" baseline="0" noProof="0" dirty="0">
                          <a:ln>
                            <a:noFill/>
                          </a:ln>
                          <a:solidFill>
                            <a:srgbClr val="2D55FF"/>
                          </a:solidFill>
                          <a:effectLst/>
                          <a:uLnTx/>
                          <a:uFillTx/>
                          <a:latin typeface="IBM Plex Sans"/>
                          <a:ea typeface="+mn-ea"/>
                          <a:cs typeface="+mn-cs"/>
                        </a:rPr>
                        <a:t> in biodiversity sensitive area]</a:t>
                      </a:r>
                      <a:endParaRPr kumimoji="0" lang="en-GB" sz="900" b="0" i="0" u="none" strike="noStrike" kern="1200" cap="none" spc="0" normalizeH="0" baseline="0" noProof="0" dirty="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bl>
          </a:graphicData>
        </a:graphic>
      </p:graphicFrame>
      <p:sp>
        <p:nvSpPr>
          <p:cNvPr id="20" name="Rectangle 7">
            <a:extLst>
              <a:ext uri="{FF2B5EF4-FFF2-40B4-BE49-F238E27FC236}">
                <a16:creationId xmlns:a16="http://schemas.microsoft.com/office/drawing/2014/main" id="{B7D6CA97-6EBF-6513-909B-BBE09B02D2B7}"/>
              </a:ext>
            </a:extLst>
          </p:cNvPr>
          <p:cNvSpPr/>
          <p:nvPr/>
        </p:nvSpPr>
        <p:spPr>
          <a:xfrm>
            <a:off x="518600" y="3839244"/>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can be </a:t>
            </a:r>
            <a:r>
              <a:rPr lang="da-DK" sz="900" spc="-10">
                <a:solidFill>
                  <a:schemeClr val="bg1"/>
                </a:solidFill>
              </a:rPr>
              <a:t>filled in the Basic module.</a:t>
            </a:r>
          </a:p>
        </p:txBody>
      </p:sp>
      <p:graphicFrame>
        <p:nvGraphicFramePr>
          <p:cNvPr id="24" name="Table 12">
            <a:extLst>
              <a:ext uri="{FF2B5EF4-FFF2-40B4-BE49-F238E27FC236}">
                <a16:creationId xmlns:a16="http://schemas.microsoft.com/office/drawing/2014/main" id="{69D1D36A-95EB-111C-CB36-010F6BBD7788}"/>
              </a:ext>
            </a:extLst>
          </p:cNvPr>
          <p:cNvGraphicFramePr>
            <a:graphicFrameLocks noGrp="1"/>
          </p:cNvGraphicFramePr>
          <p:nvPr>
            <p:extLst>
              <p:ext uri="{D42A27DB-BD31-4B8C-83A1-F6EECF244321}">
                <p14:modId xmlns:p14="http://schemas.microsoft.com/office/powerpoint/2010/main" val="49002921"/>
              </p:ext>
            </p:extLst>
          </p:nvPr>
        </p:nvGraphicFramePr>
        <p:xfrm>
          <a:off x="507995" y="4335061"/>
          <a:ext cx="7343776" cy="2167200"/>
        </p:xfrm>
        <a:graphic>
          <a:graphicData uri="http://schemas.openxmlformats.org/drawingml/2006/table">
            <a:tbl>
              <a:tblPr firstRow="1">
                <a:tableStyleId>{2A488322-F2BA-4B5B-9748-0D474271808F}</a:tableStyleId>
              </a:tblPr>
              <a:tblGrid>
                <a:gridCol w="3216106">
                  <a:extLst>
                    <a:ext uri="{9D8B030D-6E8A-4147-A177-3AD203B41FA5}">
                      <a16:colId xmlns:a16="http://schemas.microsoft.com/office/drawing/2014/main" val="2698153288"/>
                    </a:ext>
                  </a:extLst>
                </a:gridCol>
                <a:gridCol w="1375890">
                  <a:extLst>
                    <a:ext uri="{9D8B030D-6E8A-4147-A177-3AD203B41FA5}">
                      <a16:colId xmlns:a16="http://schemas.microsoft.com/office/drawing/2014/main" val="2119413191"/>
                    </a:ext>
                  </a:extLst>
                </a:gridCol>
                <a:gridCol w="1375890">
                  <a:extLst>
                    <a:ext uri="{9D8B030D-6E8A-4147-A177-3AD203B41FA5}">
                      <a16:colId xmlns:a16="http://schemas.microsoft.com/office/drawing/2014/main" val="656209149"/>
                    </a:ext>
                  </a:extLst>
                </a:gridCol>
                <a:gridCol w="1375890">
                  <a:extLst>
                    <a:ext uri="{9D8B030D-6E8A-4147-A177-3AD203B41FA5}">
                      <a16:colId xmlns:a16="http://schemas.microsoft.com/office/drawing/2014/main" val="1502960985"/>
                    </a:ext>
                  </a:extLst>
                </a:gridCol>
              </a:tblGrid>
              <a:tr h="309600">
                <a:tc gridSpan="4">
                  <a:txBody>
                    <a:bodyPr/>
                    <a:lstStyle/>
                    <a:p>
                      <a:pPr algn="ctr"/>
                      <a:r>
                        <a:rPr lang="da-DK" sz="900" b="1">
                          <a:solidFill>
                            <a:schemeClr val="tx2"/>
                          </a:solidFill>
                          <a:latin typeface="+mn-lt"/>
                        </a:rPr>
                        <a:t>Land use </a:t>
                      </a:r>
                      <a:r>
                        <a:rPr lang="da-DK" sz="900" b="0" i="0" u="none" strike="noStrike" noProof="0">
                          <a:solidFill>
                            <a:schemeClr val="tx2"/>
                          </a:solidFill>
                          <a:latin typeface="+mn-lt"/>
                        </a:rPr>
                        <a:t>(item 34)</a:t>
                      </a:r>
                      <a:endParaRPr lang="da-DK" sz="900" b="1">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9600">
                <a:tc rowSpan="2">
                  <a:txBody>
                    <a:bodyPr/>
                    <a:lstStyle/>
                    <a:p>
                      <a:r>
                        <a:rPr lang="da-DK" sz="900" b="1" noProof="0">
                          <a:solidFill>
                            <a:schemeClr val="tx2"/>
                          </a:solidFill>
                          <a:latin typeface="+mn-lt"/>
                        </a:rPr>
                        <a:t>Type of land use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gridSpan="3">
                  <a:txBody>
                    <a:bodyPr/>
                    <a:lstStyle/>
                    <a:p>
                      <a:pPr algn="ctr"/>
                      <a:r>
                        <a:rPr lang="da-DK" sz="900" b="1" noProof="0">
                          <a:solidFill>
                            <a:schemeClr val="tx2"/>
                          </a:solidFill>
                          <a:latin typeface="+mn-lt"/>
                        </a:rPr>
                        <a:t>Area </a:t>
                      </a:r>
                      <a:r>
                        <a:rPr lang="da-DK" sz="900" b="0" noProof="0">
                          <a:solidFill>
                            <a:schemeClr val="tx2"/>
                          </a:solidFill>
                          <a:latin typeface="+mn-lt"/>
                        </a:rPr>
                        <a:t>(hectares)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9600">
                <a:tc vMerge="1">
                  <a:txBody>
                    <a:bodyPr/>
                    <a:lstStyle/>
                    <a:p>
                      <a:endParaRPr lang="en-GB" sz="900" b="1">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Previous year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Reporting year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 change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339040515"/>
                  </a:ext>
                </a:extLst>
              </a:tr>
              <a:tr h="309600">
                <a:tc>
                  <a:txBody>
                    <a:bodyPr/>
                    <a:lstStyle/>
                    <a:p>
                      <a:r>
                        <a:rPr lang="da-DK" sz="900" b="0" noProof="0">
                          <a:solidFill>
                            <a:schemeClr val="tx2"/>
                          </a:solidFill>
                          <a:latin typeface="+mn-lt"/>
                        </a:rPr>
                        <a:t>Total area consumption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hectare]</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309600">
                <a:tc>
                  <a:txBody>
                    <a:bodyPr/>
                    <a:lstStyle/>
                    <a:p>
                      <a:r>
                        <a:rPr lang="da-DK" sz="900" b="0" noProof="0">
                          <a:solidFill>
                            <a:schemeClr val="tx2"/>
                          </a:solidFill>
                          <a:latin typeface="+mn-lt"/>
                        </a:rPr>
                        <a:t>Total paved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hectare]</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35920594"/>
                  </a:ext>
                </a:extLst>
              </a:tr>
              <a:tr h="309600">
                <a:tc>
                  <a:txBody>
                    <a:bodyPr/>
                    <a:lstStyle/>
                    <a:p>
                      <a:r>
                        <a:rPr lang="da-DK" sz="900" b="0">
                          <a:solidFill>
                            <a:schemeClr val="tx2"/>
                          </a:solidFill>
                          <a:latin typeface="+mn-lt"/>
                        </a:rPr>
                        <a:t>Total nature-oriented area </a:t>
                      </a:r>
                      <a:r>
                        <a:rPr lang="da-DK" sz="900" b="0" u="sng">
                          <a:solidFill>
                            <a:schemeClr val="tx2"/>
                          </a:solidFill>
                          <a:latin typeface="+mn-lt"/>
                        </a:rPr>
                        <a:t>on the construction site</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47032073"/>
                  </a:ext>
                </a:extLst>
              </a:tr>
              <a:tr h="309600">
                <a:tc>
                  <a:txBody>
                    <a:bodyPr/>
                    <a:lstStyle/>
                    <a:p>
                      <a:r>
                        <a:rPr lang="da-DK" sz="900" b="0">
                          <a:solidFill>
                            <a:schemeClr val="tx2"/>
                          </a:solidFill>
                          <a:latin typeface="+mn-lt"/>
                        </a:rPr>
                        <a:t>Total nature-oriented area </a:t>
                      </a:r>
                      <a:r>
                        <a:rPr lang="da-DK" sz="900" b="0" u="sng">
                          <a:solidFill>
                            <a:schemeClr val="tx2"/>
                          </a:solidFill>
                          <a:latin typeface="+mn-lt"/>
                        </a:rPr>
                        <a:t>outside the construction area</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[insert hectare]</a:t>
                      </a:r>
                      <a:endParaRPr kumimoji="0" lang="en-GB"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2362006"/>
                  </a:ext>
                </a:extLst>
              </a:tr>
            </a:tbl>
          </a:graphicData>
        </a:graphic>
      </p:graphicFrame>
      <p:sp>
        <p:nvSpPr>
          <p:cNvPr id="2" name="Rectangle 1">
            <a:extLst>
              <a:ext uri="{FF2B5EF4-FFF2-40B4-BE49-F238E27FC236}">
                <a16:creationId xmlns:a16="http://schemas.microsoft.com/office/drawing/2014/main" id="{8BC3ADAD-78EF-F640-6997-570FDE9784AC}"/>
              </a:ext>
            </a:extLst>
          </p:cNvPr>
          <p:cNvSpPr/>
          <p:nvPr/>
        </p:nvSpPr>
        <p:spPr>
          <a:xfrm>
            <a:off x="8169275" y="1016000"/>
            <a:ext cx="3845516" cy="421521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da-DK" sz="900" b="1" spc="-10">
                <a:solidFill>
                  <a:schemeClr val="tx2"/>
                </a:solidFill>
                <a:latin typeface="+mj-lt"/>
              </a:rPr>
              <a:t>Explanations of terms </a:t>
            </a:r>
          </a:p>
          <a:p>
            <a:pPr algn="l">
              <a:spcBef>
                <a:spcPts val="800"/>
              </a:spcBef>
            </a:pPr>
            <a:r>
              <a:rPr lang="da-DK" sz="900" b="1" spc="-10">
                <a:solidFill>
                  <a:schemeClr val="tx2"/>
                </a:solidFill>
              </a:rPr>
              <a:t>A biodiversity-sensitive area </a:t>
            </a:r>
            <a:r>
              <a:rPr lang="da-DK" sz="900" spc="-10">
                <a:solidFill>
                  <a:schemeClr val="tx2"/>
                </a:solidFill>
              </a:rPr>
              <a:t>is defined by nature conservation legislation at EU or international level. Examples include areas belonging to the Natura 2000 network, UNESCO World Heritage or Key </a:t>
            </a:r>
            <a:r>
              <a:rPr lang="da-DK" sz="900" spc="-10" err="1">
                <a:solidFill>
                  <a:schemeClr val="tx2"/>
                </a:solidFill>
              </a:rPr>
              <a:t>Biodiversity Areas</a:t>
            </a:r>
            <a:r>
              <a:rPr lang="da-DK" sz="900" spc="-10">
                <a:solidFill>
                  <a:schemeClr val="tx2"/>
                </a:solidFill>
              </a:rPr>
              <a:t>. </a:t>
            </a:r>
          </a:p>
          <a:p>
            <a:pPr algn="l">
              <a:lnSpc>
                <a:spcPct val="106000"/>
              </a:lnSpc>
              <a:spcBef>
                <a:spcPts val="800"/>
              </a:spcBef>
            </a:pPr>
            <a:r>
              <a:rPr lang="da-DK" sz="900" b="1" spc="-10">
                <a:solidFill>
                  <a:schemeClr val="tx2"/>
                </a:solidFill>
              </a:rPr>
              <a:t>Location </a:t>
            </a:r>
            <a:r>
              <a:rPr lang="da-DK" sz="900" spc="-10">
                <a:solidFill>
                  <a:schemeClr val="tx2"/>
                </a:solidFill>
              </a:rPr>
              <a:t>covers all areas that your business either: a) owns, b) rents or c) controls (i.e. the business controls the operation of the location).</a:t>
            </a:r>
          </a:p>
          <a:p>
            <a:pPr algn="l">
              <a:lnSpc>
                <a:spcPct val="106000"/>
              </a:lnSpc>
              <a:spcBef>
                <a:spcPts val="800"/>
              </a:spcBef>
            </a:pPr>
            <a:r>
              <a:rPr lang="da-DK" sz="900" b="1" spc="-10">
                <a:solidFill>
                  <a:schemeClr val="tx2"/>
                </a:solidFill>
              </a:rPr>
              <a:t>"Near" </a:t>
            </a:r>
            <a:r>
              <a:rPr lang="da-DK" sz="900" spc="-10">
                <a:solidFill>
                  <a:schemeClr val="tx2"/>
                </a:solidFill>
              </a:rPr>
              <a:t>in this context means an area that (partially) overlaps or is adjacent to (=neighboring) a biodiversity sensitive area.</a:t>
            </a:r>
          </a:p>
          <a:p>
            <a:pPr algn="l">
              <a:spcBef>
                <a:spcPts val="800"/>
              </a:spcBef>
            </a:pPr>
            <a:r>
              <a:rPr lang="da-DK" sz="900" b="1" spc="-10">
                <a:solidFill>
                  <a:schemeClr val="tx2"/>
                </a:solidFill>
              </a:rPr>
              <a:t>A paved area </a:t>
            </a:r>
            <a:r>
              <a:rPr lang="da-DK" sz="900" spc="-10">
                <a:solidFill>
                  <a:schemeClr val="tx2"/>
                </a:solidFill>
              </a:rPr>
              <a:t>is any area where the original soil has been covered (such as roads) to make it impervious. This imperviousness can affect the environment.</a:t>
            </a:r>
          </a:p>
          <a:p>
            <a:pPr algn="l">
              <a:lnSpc>
                <a:spcPct val="106000"/>
              </a:lnSpc>
              <a:spcBef>
                <a:spcPts val="800"/>
              </a:spcBef>
            </a:pPr>
            <a:r>
              <a:rPr lang="da-DK" sz="900" b="1" spc="-10">
                <a:solidFill>
                  <a:schemeClr val="tx2"/>
                </a:solidFill>
              </a:rPr>
              <a:t>A nature-oriented area </a:t>
            </a:r>
            <a:r>
              <a:rPr lang="da-DK" sz="900" spc="-10">
                <a:solidFill>
                  <a:schemeClr val="tx2"/>
                </a:solidFill>
              </a:rPr>
              <a:t>is an area used primarily for nature conservation or restoration. Nature-oriented areas can be located on a site and include roofs, facades, drainage systems and other elements that are designed, adapted or managed to promote biodiversity. Nature-oriented areas can also be located outside the organization's site, provided that the area is owned or managed by the organization and is primarily used to promote biodiversity. </a:t>
            </a:r>
          </a:p>
          <a:p>
            <a:pPr algn="l">
              <a:lnSpc>
                <a:spcPct val="106000"/>
              </a:lnSpc>
              <a:spcBef>
                <a:spcPts val="800"/>
              </a:spcBef>
            </a:pPr>
            <a:endParaRPr lang="da-DK" sz="900" spc="-10">
              <a:solidFill>
                <a:schemeClr val="tx2"/>
              </a:solidFill>
            </a:endParaRPr>
          </a:p>
        </p:txBody>
      </p:sp>
      <p:pic>
        <p:nvPicPr>
          <p:cNvPr id="3" name="Graphic 2">
            <a:extLst>
              <a:ext uri="{FF2B5EF4-FFF2-40B4-BE49-F238E27FC236}">
                <a16:creationId xmlns:a16="http://schemas.microsoft.com/office/drawing/2014/main" id="{2533E988-6D59-A23B-52FB-A9BAF7D4BE1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3258" y="1104042"/>
            <a:ext cx="257747" cy="232600"/>
          </a:xfrm>
          <a:prstGeom prst="rect">
            <a:avLst/>
          </a:prstGeom>
        </p:spPr>
      </p:pic>
      <p:pic>
        <p:nvPicPr>
          <p:cNvPr id="11" name="Graphic 10">
            <a:extLst>
              <a:ext uri="{FF2B5EF4-FFF2-40B4-BE49-F238E27FC236}">
                <a16:creationId xmlns:a16="http://schemas.microsoft.com/office/drawing/2014/main" id="{26C4E90A-5AE4-7982-BEDB-B74AC54E13F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1104041"/>
            <a:ext cx="207455" cy="232601"/>
          </a:xfrm>
          <a:prstGeom prst="rect">
            <a:avLst/>
          </a:prstGeom>
        </p:spPr>
      </p:pic>
      <p:pic>
        <p:nvPicPr>
          <p:cNvPr id="21" name="Graphic 20">
            <a:extLst>
              <a:ext uri="{FF2B5EF4-FFF2-40B4-BE49-F238E27FC236}">
                <a16:creationId xmlns:a16="http://schemas.microsoft.com/office/drawing/2014/main" id="{F920BD2D-CC2B-224F-15B7-C5923046BE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3930536"/>
            <a:ext cx="207455" cy="232601"/>
          </a:xfrm>
          <a:prstGeom prst="rect">
            <a:avLst/>
          </a:prstGeom>
        </p:spPr>
      </p:pic>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10" name="Rectangle 1">
            <a:extLst>
              <a:ext uri="{FF2B5EF4-FFF2-40B4-BE49-F238E27FC236}">
                <a16:creationId xmlns:a16="http://schemas.microsoft.com/office/drawing/2014/main" id="{C6535511-673C-E01D-EEB5-734738D5BDBD}"/>
              </a:ext>
            </a:extLst>
          </p:cNvPr>
          <p:cNvSpPr/>
          <p:nvPr/>
        </p:nvSpPr>
        <p:spPr>
          <a:xfrm>
            <a:off x="8169275" y="5335073"/>
            <a:ext cx="3845516" cy="148278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da-DK" sz="900" b="1" spc="-10">
                <a:solidFill>
                  <a:schemeClr val="tx2"/>
                </a:solidFill>
                <a:latin typeface="+mj-lt"/>
              </a:rPr>
              <a:t>Possible data sources</a:t>
            </a:r>
            <a:br>
              <a:rPr lang="da-DK" sz="900" b="1" spc="-10">
                <a:solidFill>
                  <a:srgbClr val="32583E"/>
                </a:solidFill>
                <a:latin typeface="+mj-lt"/>
              </a:rPr>
            </a:br>
            <a:endParaRPr lang="da-DK" sz="900">
              <a:solidFill>
                <a:srgbClr val="32583E"/>
              </a:solidFill>
              <a:hlinkClick r:id="rId7">
                <a:extLst>
                  <a:ext uri="{A12FA001-AC4F-418D-AE19-62706E023703}">
                    <ahyp:hlinkClr xmlns:ahyp="http://schemas.microsoft.com/office/drawing/2018/hyperlinkcolor" val="tx"/>
                  </a:ext>
                </a:extLst>
              </a:hlinkClick>
            </a:endParaRPr>
          </a:p>
          <a:p>
            <a:pPr>
              <a:spcAft>
                <a:spcPts val="600"/>
              </a:spcAft>
            </a:pPr>
            <a:r>
              <a:rPr lang="da-DK" sz="900">
                <a:solidFill>
                  <a:srgbClr val="32583E"/>
                </a:solidFill>
                <a:hlinkClick r:id="rId7">
                  <a:extLst>
                    <a:ext uri="{A12FA001-AC4F-418D-AE19-62706E023703}">
                      <ahyp:hlinkClr xmlns:ahyp="http://schemas.microsoft.com/office/drawing/2018/hyperlinkcolor" val="tx"/>
                    </a:ext>
                  </a:extLst>
                </a:hlinkClick>
              </a:rPr>
              <a:t>See the Danish Environmental Protection Agency's map of Natura 2000 sites in Denmark</a:t>
            </a:r>
            <a:endParaRPr lang="da-DK" sz="900">
              <a:solidFill>
                <a:schemeClr val="accent1">
                  <a:lumMod val="90000"/>
                  <a:lumOff val="10000"/>
                </a:schemeClr>
              </a:solidFill>
              <a:hlinkClick r:id="rId8">
                <a:extLst>
                  <a:ext uri="{A12FA001-AC4F-418D-AE19-62706E023703}">
                    <ahyp:hlinkClr xmlns:ahyp="http://schemas.microsoft.com/office/drawing/2018/hyperlinkcolor" val="tx"/>
                  </a:ext>
                </a:extLst>
              </a:hlinkClick>
            </a:endParaRPr>
          </a:p>
          <a:p>
            <a:pPr>
              <a:spcAft>
                <a:spcPts val="600"/>
              </a:spcAft>
            </a:pPr>
            <a:r>
              <a:rPr lang="da-DK" sz="900">
                <a:solidFill>
                  <a:schemeClr val="accent1">
                    <a:lumMod val="90000"/>
                    <a:lumOff val="10000"/>
                  </a:schemeClr>
                </a:solidFill>
                <a:hlinkClick r:id="rId9">
                  <a:extLst>
                    <a:ext uri="{A12FA001-AC4F-418D-AE19-62706E023703}">
                      <ahyp:hlinkClr xmlns:ahyp="http://schemas.microsoft.com/office/drawing/2018/hyperlinkcolor" val="tx"/>
                    </a:ext>
                  </a:extLst>
                </a:hlinkClick>
              </a:rPr>
              <a:t>Read more about Natura 2000 areas at the Danish Environmental Protection Agency</a:t>
            </a:r>
            <a:endParaRPr lang="da-DK" sz="900">
              <a:solidFill>
                <a:schemeClr val="accent1">
                  <a:lumMod val="90000"/>
                  <a:lumOff val="10000"/>
                </a:schemeClr>
              </a:solidFill>
            </a:endParaRPr>
          </a:p>
          <a:p>
            <a:pPr>
              <a:spcAft>
                <a:spcPts val="600"/>
              </a:spcAft>
            </a:pP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See maps of biodiversity sensitive areas on the Key </a:t>
            </a:r>
            <a:r>
              <a:rPr lang="da-DK" sz="900" err="1">
                <a:solidFill>
                  <a:schemeClr val="accent1">
                    <a:lumMod val="90000"/>
                    <a:lumOff val="10000"/>
                  </a:schemeClr>
                </a:solidFill>
                <a:hlinkClick r:id="rId10">
                  <a:extLst>
                    <a:ext uri="{A12FA001-AC4F-418D-AE19-62706E023703}">
                      <ahyp:hlinkClr xmlns:ahyp="http://schemas.microsoft.com/office/drawing/2018/hyperlinkcolor" val="tx"/>
                    </a:ext>
                  </a:extLst>
                </a:hlinkClick>
              </a:rPr>
              <a:t>Biodiversity Areas </a:t>
            </a: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website</a:t>
            </a:r>
            <a:endParaRPr lang="da-DK" sz="900">
              <a:solidFill>
                <a:schemeClr val="accent1">
                  <a:lumMod val="90000"/>
                  <a:lumOff val="10000"/>
                </a:schemeClr>
              </a:solidFill>
            </a:endParaRPr>
          </a:p>
          <a:p>
            <a:pPr algn="l">
              <a:spcAft>
                <a:spcPts val="600"/>
              </a:spcAft>
            </a:pPr>
            <a: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t>See the UNESCO World Heritage List on the UNESCO website</a:t>
            </a:r>
            <a:b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br>
            <a: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t>(the page is in English</a:t>
            </a:r>
            <a:r>
              <a:rPr lang="da-DK" sz="900">
                <a:solidFill>
                  <a:schemeClr val="accent1">
                    <a:lumMod val="90000"/>
                    <a:lumOff val="10000"/>
                  </a:schemeClr>
                </a:solidFill>
              </a:rPr>
              <a:t>) </a:t>
            </a:r>
          </a:p>
          <a:p>
            <a:pPr algn="l">
              <a:lnSpc>
                <a:spcPct val="106000"/>
              </a:lnSpc>
            </a:pPr>
            <a:endParaRPr lang="da-DK" sz="900" b="1" spc="-10">
              <a:solidFill>
                <a:schemeClr val="tx2"/>
              </a:solidFill>
            </a:endParaRPr>
          </a:p>
          <a:p>
            <a:pPr algn="l">
              <a:lnSpc>
                <a:spcPct val="106000"/>
              </a:lnSpc>
            </a:pPr>
            <a:endParaRPr lang="da-DK" sz="900">
              <a:solidFill>
                <a:schemeClr val="tx2"/>
              </a:solidFill>
            </a:endParaRPr>
          </a:p>
          <a:p>
            <a:pPr>
              <a:lnSpc>
                <a:spcPct val="106000"/>
              </a:lnSpc>
            </a:pPr>
            <a:endParaRPr lang="da-DK" sz="900">
              <a:solidFill>
                <a:schemeClr val="accent1">
                  <a:lumMod val="90000"/>
                  <a:lumOff val="10000"/>
                </a:schemeClr>
              </a:solidFill>
            </a:endParaRPr>
          </a:p>
        </p:txBody>
      </p:sp>
      <p:pic>
        <p:nvPicPr>
          <p:cNvPr id="12" name="Graphic 7">
            <a:extLst>
              <a:ext uri="{FF2B5EF4-FFF2-40B4-BE49-F238E27FC236}">
                <a16:creationId xmlns:a16="http://schemas.microsoft.com/office/drawing/2014/main" id="{E60BF0C0-4048-6ACB-F6B1-5A549BF7DCF6}"/>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64691" y="5424237"/>
            <a:ext cx="226314" cy="226314"/>
          </a:xfrm>
          <a:prstGeom prst="rect">
            <a:avLst/>
          </a:prstGeom>
        </p:spPr>
      </p:pic>
      <p:pic>
        <p:nvPicPr>
          <p:cNvPr id="7" name="Graphic 15">
            <a:extLst>
              <a:ext uri="{FF2B5EF4-FFF2-40B4-BE49-F238E27FC236}">
                <a16:creationId xmlns:a16="http://schemas.microsoft.com/office/drawing/2014/main" id="{391D29F1-7878-C428-FD34-957270F4F228}"/>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0390" y="5769533"/>
            <a:ext cx="83482" cy="88700"/>
          </a:xfrm>
          <a:prstGeom prst="rect">
            <a:avLst/>
          </a:prstGeom>
        </p:spPr>
      </p:pic>
      <p:pic>
        <p:nvPicPr>
          <p:cNvPr id="8" name="Graphic 15">
            <a:extLst>
              <a:ext uri="{FF2B5EF4-FFF2-40B4-BE49-F238E27FC236}">
                <a16:creationId xmlns:a16="http://schemas.microsoft.com/office/drawing/2014/main" id="{C0FDB581-975A-7025-0C7C-5467AF8FA65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0390" y="5981022"/>
            <a:ext cx="83482" cy="88700"/>
          </a:xfrm>
          <a:prstGeom prst="rect">
            <a:avLst/>
          </a:prstGeom>
        </p:spPr>
      </p:pic>
      <p:pic>
        <p:nvPicPr>
          <p:cNvPr id="15" name="Graphic 15">
            <a:extLst>
              <a:ext uri="{FF2B5EF4-FFF2-40B4-BE49-F238E27FC236}">
                <a16:creationId xmlns:a16="http://schemas.microsoft.com/office/drawing/2014/main" id="{68478EB7-5B18-3C4F-9F9B-B27F2B2B1643}"/>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4829" y="6238518"/>
            <a:ext cx="83482" cy="88700"/>
          </a:xfrm>
          <a:prstGeom prst="rect">
            <a:avLst/>
          </a:prstGeom>
        </p:spPr>
      </p:pic>
      <p:pic>
        <p:nvPicPr>
          <p:cNvPr id="16" name="Graphic 15">
            <a:extLst>
              <a:ext uri="{FF2B5EF4-FFF2-40B4-BE49-F238E27FC236}">
                <a16:creationId xmlns:a16="http://schemas.microsoft.com/office/drawing/2014/main" id="{31070DC7-90A4-535B-132D-3573F2026B6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4829" y="6559220"/>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14</a:t>
            </a:fld>
            <a:endParaRPr lang="da-DK"/>
          </a:p>
        </p:txBody>
      </p:sp>
    </p:spTree>
    <p:extLst>
      <p:ext uri="{BB962C8B-B14F-4D97-AF65-F5344CB8AC3E}">
        <p14:creationId xmlns:p14="http://schemas.microsoft.com/office/powerpoint/2010/main" val="330647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Water (B6)</a:t>
            </a:r>
          </a:p>
        </p:txBody>
      </p:sp>
      <p:sp>
        <p:nvSpPr>
          <p:cNvPr id="23" name="Rectangle 7">
            <a:extLst>
              <a:ext uri="{FF2B5EF4-FFF2-40B4-BE49-F238E27FC236}">
                <a16:creationId xmlns:a16="http://schemas.microsoft.com/office/drawing/2014/main" id="{5A3BE58C-2533-FE66-F6F0-0E9520EAD8E2}"/>
              </a:ext>
            </a:extLst>
          </p:cNvPr>
          <p:cNvSpPr/>
          <p:nvPr/>
        </p:nvSpPr>
        <p:spPr>
          <a:xfrm>
            <a:off x="507272" y="93722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a:p>
            <a:pPr>
              <a:lnSpc>
                <a:spcPct val="106000"/>
              </a:lnSpc>
            </a:pPr>
            <a:endParaRPr lang="da-DK" sz="900" spc="-10">
              <a:solidFill>
                <a:schemeClr val="bg1"/>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3545400598"/>
              </p:ext>
            </p:extLst>
          </p:nvPr>
        </p:nvGraphicFramePr>
        <p:xfrm>
          <a:off x="507272" y="1422285"/>
          <a:ext cx="7343772" cy="864000"/>
        </p:xfrm>
        <a:graphic>
          <a:graphicData uri="http://schemas.openxmlformats.org/drawingml/2006/table">
            <a:tbl>
              <a:tblPr firstRow="1">
                <a:tableStyleId>{2A488322-F2BA-4B5B-9748-0D474271808F}</a:tableStyleId>
              </a:tblPr>
              <a:tblGrid>
                <a:gridCol w="5534549">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Water withdrawal </a:t>
                      </a:r>
                      <a:r>
                        <a:rPr lang="da-DK" sz="900" b="0">
                          <a:solidFill>
                            <a:schemeClr val="tx2"/>
                          </a:solidFill>
                        </a:rPr>
                        <a:t>(item 35)</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Total for all locations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From locations in water-scarce areas (high water 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3" name="Rectangle 7">
            <a:extLst>
              <a:ext uri="{FF2B5EF4-FFF2-40B4-BE49-F238E27FC236}">
                <a16:creationId xmlns:a16="http://schemas.microsoft.com/office/drawing/2014/main" id="{5802CF7F-D702-A5EA-8DCA-80A979C7D8E9}"/>
              </a:ext>
            </a:extLst>
          </p:cNvPr>
          <p:cNvSpPr/>
          <p:nvPr/>
        </p:nvSpPr>
        <p:spPr>
          <a:xfrm>
            <a:off x="507997" y="2766655"/>
            <a:ext cx="7343771" cy="14058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For example, it may be relevant for your company to disclose water consumption if your company produces food </a:t>
            </a:r>
            <a:br>
              <a:rPr lang="da-DK" sz="900" spc="-10">
                <a:solidFill>
                  <a:schemeClr val="bg1"/>
                </a:solidFill>
              </a:rPr>
            </a:br>
            <a:r>
              <a:rPr lang="da-DK" sz="900" spc="-10">
                <a:solidFill>
                  <a:schemeClr val="bg1"/>
                </a:solidFill>
              </a:rPr>
              <a:t>or uses water for irrigation of agricultural land (see definition of "water consumption") (point 124)</a:t>
            </a:r>
          </a:p>
          <a:p>
            <a:pPr>
              <a:lnSpc>
                <a:spcPct val="106000"/>
              </a:lnSpc>
            </a:pPr>
            <a:endParaRPr lang="da-DK" sz="900" spc="-10">
              <a:solidFill>
                <a:schemeClr val="bg1"/>
              </a:solidFill>
            </a:endParaRPr>
          </a:p>
          <a:p>
            <a:pPr>
              <a:lnSpc>
                <a:spcPct val="106000"/>
              </a:lnSpc>
            </a:pPr>
            <a:r>
              <a:rPr lang="da-DK" sz="900" spc="-10">
                <a:solidFill>
                  <a:schemeClr val="bg1"/>
                </a:solidFill>
              </a:rPr>
              <a:t>For companies that only use water from the public </a:t>
            </a:r>
            <a:r>
              <a:rPr lang="da-DK" sz="900" spc="-10" err="1">
                <a:solidFill>
                  <a:schemeClr val="bg1"/>
                </a:solidFill>
              </a:rPr>
              <a:t>water network </a:t>
            </a:r>
            <a:r>
              <a:rPr lang="da-DK" sz="900" spc="-10">
                <a:solidFill>
                  <a:schemeClr val="bg1"/>
                </a:solidFill>
              </a:rPr>
              <a:t>and discharge it to the sewer, water consumption will be close to zero and can therefore be omitted from the report (item 126)</a:t>
            </a:r>
          </a:p>
        </p:txBody>
      </p:sp>
      <p:graphicFrame>
        <p:nvGraphicFramePr>
          <p:cNvPr id="17" name="Table 16">
            <a:extLst>
              <a:ext uri="{FF2B5EF4-FFF2-40B4-BE49-F238E27FC236}">
                <a16:creationId xmlns:a16="http://schemas.microsoft.com/office/drawing/2014/main" id="{129EF77F-F7DE-E3A9-5E62-3B0DED7F1A69}"/>
              </a:ext>
            </a:extLst>
          </p:cNvPr>
          <p:cNvGraphicFramePr>
            <a:graphicFrameLocks noGrp="1"/>
          </p:cNvGraphicFramePr>
          <p:nvPr>
            <p:extLst>
              <p:ext uri="{D42A27DB-BD31-4B8C-83A1-F6EECF244321}">
                <p14:modId xmlns:p14="http://schemas.microsoft.com/office/powerpoint/2010/main" val="2578856888"/>
              </p:ext>
            </p:extLst>
          </p:nvPr>
        </p:nvGraphicFramePr>
        <p:xfrm>
          <a:off x="507273" y="4254094"/>
          <a:ext cx="7343771" cy="864000"/>
        </p:xfrm>
        <a:graphic>
          <a:graphicData uri="http://schemas.openxmlformats.org/drawingml/2006/table">
            <a:tbl>
              <a:tblPr firstRow="1">
                <a:tableStyleId>{2A488322-F2BA-4B5B-9748-0D474271808F}</a:tableStyleId>
              </a:tblPr>
              <a:tblGrid>
                <a:gridCol w="5534548">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Water consumption </a:t>
                      </a:r>
                      <a:r>
                        <a:rPr lang="da-DK" sz="900" b="0">
                          <a:solidFill>
                            <a:schemeClr val="tx2"/>
                          </a:solidFill>
                        </a:rPr>
                        <a:t>(item 36)</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Total for all locations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2"/>
                          </a:solidFill>
                        </a:rPr>
                        <a:t>From locations in water-scarce areas (high water 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[Insert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75797269"/>
                  </a:ext>
                </a:extLst>
              </a:tr>
            </a:tbl>
          </a:graphicData>
        </a:graphic>
      </p:graphicFrame>
      <p:sp>
        <p:nvSpPr>
          <p:cNvPr id="9" name="Rectangle 8">
            <a:extLst>
              <a:ext uri="{FF2B5EF4-FFF2-40B4-BE49-F238E27FC236}">
                <a16:creationId xmlns:a16="http://schemas.microsoft.com/office/drawing/2014/main" id="{6BA69447-1B8D-C7F8-4B46-3C533D263FD3}"/>
              </a:ext>
            </a:extLst>
          </p:cNvPr>
          <p:cNvSpPr/>
          <p:nvPr/>
        </p:nvSpPr>
        <p:spPr>
          <a:xfrm>
            <a:off x="8041305" y="942743"/>
            <a:ext cx="3642695" cy="584200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r>
              <a:rPr lang="da-DK" sz="900" b="1" spc="-10">
                <a:solidFill>
                  <a:schemeClr val="tx2"/>
                </a:solidFill>
              </a:rPr>
              <a:t>Water withdrawals </a:t>
            </a:r>
            <a:r>
              <a:rPr lang="da-DK" sz="900" spc="-10">
                <a:solidFill>
                  <a:schemeClr val="tx2"/>
                </a:solidFill>
              </a:rPr>
              <a:t>are the sum of all water withdrawn into the company's territory from all sources for any use during the reporting period.</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Water consumption </a:t>
            </a:r>
            <a:r>
              <a:rPr lang="da-DK" sz="900" spc="-10">
                <a:solidFill>
                  <a:schemeClr val="tx2"/>
                </a:solidFill>
              </a:rPr>
              <a:t>is the amount of water drawn into the business (or facility) area, and </a:t>
            </a:r>
          </a:p>
          <a:p>
            <a:pPr algn="l">
              <a:lnSpc>
                <a:spcPct val="106000"/>
              </a:lnSpc>
            </a:pPr>
            <a:r>
              <a:rPr lang="da-DK" sz="900" spc="-10">
                <a:solidFill>
                  <a:schemeClr val="tx2"/>
                </a:solidFill>
              </a:rPr>
              <a:t>not discharged back to the aquatic environment or a third party during the reporting period.</a:t>
            </a:r>
          </a:p>
          <a:p>
            <a:pPr algn="l">
              <a:lnSpc>
                <a:spcPct val="106000"/>
              </a:lnSpc>
            </a:pPr>
            <a:r>
              <a:rPr lang="da-DK" sz="900" spc="-10">
                <a:solidFill>
                  <a:schemeClr val="tx2"/>
                </a:solidFill>
              </a:rPr>
              <a:t>For example, a company's water consumption can be used for some of the following activities: </a:t>
            </a:r>
          </a:p>
          <a:p>
            <a:pPr marL="228600" indent="-228600" algn="l">
              <a:lnSpc>
                <a:spcPct val="106000"/>
              </a:lnSpc>
              <a:buFont typeface="+mj-lt"/>
              <a:buAutoNum type="alphaLcParenR"/>
            </a:pPr>
            <a:r>
              <a:rPr lang="da-DK" sz="900" spc="-10">
                <a:solidFill>
                  <a:schemeClr val="tx2"/>
                </a:solidFill>
              </a:rPr>
              <a:t>Water that has evaporated - e.g. in thermal energy processes such as drying or power generation. </a:t>
            </a:r>
          </a:p>
          <a:p>
            <a:pPr marL="228600" indent="-228600" algn="l">
              <a:lnSpc>
                <a:spcPct val="106000"/>
              </a:lnSpc>
              <a:buFont typeface="+mj-lt"/>
              <a:buAutoNum type="alphaLcParenR"/>
            </a:pPr>
            <a:r>
              <a:rPr lang="da-DK" sz="900" spc="-10">
                <a:solidFill>
                  <a:schemeClr val="tx2"/>
                </a:solidFill>
              </a:rPr>
              <a:t>Water embedded in products - for example in food production. </a:t>
            </a:r>
          </a:p>
          <a:p>
            <a:pPr marL="228600" indent="-228600" algn="l">
              <a:lnSpc>
                <a:spcPct val="106000"/>
              </a:lnSpc>
              <a:buFont typeface="+mj-lt"/>
              <a:buAutoNum type="alphaLcParenR"/>
            </a:pPr>
            <a:r>
              <a:rPr lang="da-DK" sz="900" spc="-10">
                <a:solidFill>
                  <a:schemeClr val="tx2"/>
                </a:solidFill>
              </a:rPr>
              <a:t>Water for irrigation purposes - e.g. used in agriculture or for watering company grounds.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Water discharge </a:t>
            </a:r>
            <a:r>
              <a:rPr lang="da-DK" sz="900" spc="-10">
                <a:solidFill>
                  <a:schemeClr val="tx2"/>
                </a:solidFill>
                <a:latin typeface="+mj-lt"/>
              </a:rPr>
              <a:t>is the amount of water your business discharges into lakes, rivers, the public sewage system or to other businesses.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Locations </a:t>
            </a:r>
            <a:r>
              <a:rPr lang="da-DK" sz="900" spc="-10">
                <a:solidFill>
                  <a:schemeClr val="tx2"/>
                </a:solidFill>
              </a:rPr>
              <a:t>in this context refer to your company's own areas and facilities (i.e. not the value chain).</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Water stress/water scarcity: </a:t>
            </a:r>
            <a:r>
              <a:rPr lang="da-DK" sz="900" spc="-10">
                <a:solidFill>
                  <a:schemeClr val="tx2"/>
                </a:solidFill>
                <a:latin typeface="+mj-lt"/>
              </a:rPr>
              <a:t>Is defined by areas/regions where the percentage of total water withdrawal is high (40-80%) or extremely high (more than 80%). </a:t>
            </a:r>
          </a:p>
          <a:p>
            <a:pPr algn="l">
              <a:lnSpc>
                <a:spcPct val="106000"/>
              </a:lnSpc>
            </a:pPr>
            <a:endParaRPr lang="da-DK" sz="900" spc="-10">
              <a:solidFill>
                <a:schemeClr val="tx2"/>
              </a:solidFill>
            </a:endParaRPr>
          </a:p>
          <a:p>
            <a:pPr algn="l">
              <a:lnSpc>
                <a:spcPct val="106000"/>
              </a:lnSpc>
            </a:pPr>
            <a:r>
              <a:rPr lang="da-DK" sz="900" spc="-10">
                <a:solidFill>
                  <a:schemeClr val="tx2"/>
                </a:solidFill>
              </a:rPr>
              <a:t>You can use publicly available tools that have mapped water scarcity on a global scale, such as </a:t>
            </a:r>
            <a:r>
              <a:rPr lang="da-DK" sz="900" spc="-10" err="1">
                <a:solidFill>
                  <a:schemeClr val="tx2"/>
                </a:solidFill>
              </a:rPr>
              <a:t>WRI's Aqueduct </a:t>
            </a:r>
            <a:r>
              <a:rPr lang="da-DK" sz="900" spc="-10">
                <a:solidFill>
                  <a:schemeClr val="tx2"/>
                </a:solidFill>
              </a:rPr>
              <a:t>Risk Atlas: </a:t>
            </a:r>
          </a:p>
          <a:p>
            <a:pPr algn="l">
              <a:lnSpc>
                <a:spcPct val="106000"/>
              </a:lnSpc>
            </a:pPr>
            <a:endParaRPr lang="da-DK" sz="900" spc="-10">
              <a:solidFill>
                <a:schemeClr val="tx2"/>
              </a:solidFill>
              <a:hlinkClick r:id="rId2">
                <a:extLst>
                  <a:ext uri="{A12FA001-AC4F-418D-AE19-62706E023703}">
                    <ahyp:hlinkClr xmlns:ahyp="http://schemas.microsoft.com/office/drawing/2018/hyperlinkcolor" val="tx"/>
                  </a:ext>
                </a:extLst>
              </a:hlinkClick>
            </a:endParaRPr>
          </a:p>
          <a:p>
            <a:pPr algn="l">
              <a:lnSpc>
                <a:spcPct val="106000"/>
              </a:lnSpc>
            </a:pPr>
            <a:r>
              <a:rPr lang="en-GB" sz="900" spc="-10">
                <a:solidFill>
                  <a:srgbClr val="32583E"/>
                </a:solidFill>
                <a:hlinkClick r:id="rId2">
                  <a:extLst>
                    <a:ext uri="{A12FA001-AC4F-418D-AE19-62706E023703}">
                      <ahyp:hlinkClr xmlns:ahyp="http://schemas.microsoft.com/office/drawing/2018/hyperlinkcolor" val="tx"/>
                    </a:ext>
                  </a:extLst>
                </a:hlinkClick>
              </a:rPr>
              <a:t>Find WRI's Aqueduct Water Risk Atlas </a:t>
            </a:r>
            <a:r>
              <a:rPr lang="en-GB" sz="900" spc="-10" err="1">
                <a:solidFill>
                  <a:srgbClr val="32583E"/>
                </a:solidFill>
                <a:hlinkClick r:id="rId2">
                  <a:extLst>
                    <a:ext uri="{A12FA001-AC4F-418D-AE19-62706E023703}">
                      <ahyp:hlinkClr xmlns:ahyp="http://schemas.microsoft.com/office/drawing/2018/hyperlinkcolor" val="tx"/>
                    </a:ext>
                  </a:extLst>
                </a:hlinkClick>
              </a:rPr>
              <a:t>at </a:t>
            </a:r>
            <a:r>
              <a:rPr lang="en-GB" sz="900" spc="-10">
                <a:solidFill>
                  <a:srgbClr val="32583E"/>
                </a:solidFill>
                <a:hlinkClick r:id="rId2">
                  <a:extLst>
                    <a:ext uri="{A12FA001-AC4F-418D-AE19-62706E023703}">
                      <ahyp:hlinkClr xmlns:ahyp="http://schemas.microsoft.com/office/drawing/2018/hyperlinkcolor" val="tx"/>
                    </a:ext>
                  </a:extLst>
                </a:hlinkClick>
              </a:rPr>
              <a:t>wri.org </a:t>
            </a:r>
            <a:endParaRPr lang="en-GB" sz="900" spc="-10">
              <a:solidFill>
                <a:srgbClr val="32583E"/>
              </a:solidFill>
            </a:endParaRPr>
          </a:p>
          <a:p>
            <a:pPr algn="l">
              <a:lnSpc>
                <a:spcPct val="106000"/>
              </a:lnSpc>
            </a:pPr>
            <a:endParaRPr lang="da-DK" sz="900" spc="-10">
              <a:solidFill>
                <a:schemeClr val="tx2"/>
              </a:solidFill>
            </a:endParaRPr>
          </a:p>
          <a:p>
            <a:pPr algn="l">
              <a:lnSpc>
                <a:spcPct val="106000"/>
              </a:lnSpc>
            </a:pPr>
            <a:r>
              <a:rPr lang="da-DK" sz="900" spc="-10">
                <a:solidFill>
                  <a:schemeClr val="tx2"/>
                </a:solidFill>
              </a:rPr>
              <a:t>There are currently no areas in Denmark that are marked by WRI as water scarce. </a:t>
            </a:r>
          </a:p>
          <a:p>
            <a:pPr algn="l">
              <a:lnSpc>
                <a:spcPct val="106000"/>
              </a:lnSpc>
            </a:pPr>
            <a:endParaRPr lang="da-DK" sz="900" spc="-10">
              <a:solidFill>
                <a:schemeClr val="tx2"/>
              </a:solidFill>
            </a:endParaRPr>
          </a:p>
        </p:txBody>
      </p:sp>
      <p:pic>
        <p:nvPicPr>
          <p:cNvPr id="7" name="Graphic 6">
            <a:extLst>
              <a:ext uri="{FF2B5EF4-FFF2-40B4-BE49-F238E27FC236}">
                <a16:creationId xmlns:a16="http://schemas.microsoft.com/office/drawing/2014/main" id="{74A857B8-EE7C-6D71-E506-FA3070C7A8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2836534"/>
            <a:ext cx="207455" cy="232601"/>
          </a:xfrm>
          <a:prstGeom prst="rect">
            <a:avLst/>
          </a:prstGeom>
        </p:spPr>
      </p:pic>
      <p:pic>
        <p:nvPicPr>
          <p:cNvPr id="22" name="Graphic 21">
            <a:extLst>
              <a:ext uri="{FF2B5EF4-FFF2-40B4-BE49-F238E27FC236}">
                <a16:creationId xmlns:a16="http://schemas.microsoft.com/office/drawing/2014/main" id="{36952491-99F6-5886-BAC0-03B953537E5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08823" y="1028513"/>
            <a:ext cx="257747" cy="232600"/>
          </a:xfrm>
          <a:prstGeom prst="rect">
            <a:avLst/>
          </a:prstGeom>
        </p:spPr>
      </p:pic>
      <p:pic>
        <p:nvPicPr>
          <p:cNvPr id="24" name="Graphic 23">
            <a:extLst>
              <a:ext uri="{FF2B5EF4-FFF2-40B4-BE49-F238E27FC236}">
                <a16:creationId xmlns:a16="http://schemas.microsoft.com/office/drawing/2014/main" id="{E6A2DE32-989D-251F-CB52-B7242A02F43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10109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15</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2" name="Rectangle 21">
            <a:extLst>
              <a:ext uri="{FF2B5EF4-FFF2-40B4-BE49-F238E27FC236}">
                <a16:creationId xmlns:a16="http://schemas.microsoft.com/office/drawing/2014/main" id="{D128A6D7-F647-4F7E-4598-C2DD4F421948}"/>
              </a:ext>
            </a:extLst>
          </p:cNvPr>
          <p:cNvSpPr/>
          <p:nvPr/>
        </p:nvSpPr>
        <p:spPr>
          <a:xfrm>
            <a:off x="507268" y="5199684"/>
            <a:ext cx="7343776" cy="864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completing the information point. </a:t>
            </a:r>
          </a:p>
          <a:p>
            <a:pPr algn="l">
              <a:lnSpc>
                <a:spcPct val="106000"/>
              </a:lnSpc>
            </a:pPr>
            <a:endParaRPr lang="da-DK" sz="900" spc="-10">
              <a:solidFill>
                <a:schemeClr val="tx2"/>
              </a:solidFill>
            </a:endParaRPr>
          </a:p>
          <a:p>
            <a:pPr algn="l">
              <a:lnSpc>
                <a:spcPct val="106000"/>
              </a:lnSpc>
            </a:pPr>
            <a:r>
              <a:rPr lang="da-DK" sz="900" i="1" spc="-10">
                <a:solidFill>
                  <a:schemeClr val="tx2"/>
                </a:solidFill>
              </a:rPr>
              <a:t>Water consumption = Water withdrawal - Water discharge</a:t>
            </a:r>
          </a:p>
          <a:p>
            <a:pPr algn="l">
              <a:lnSpc>
                <a:spcPct val="106000"/>
              </a:lnSpc>
            </a:pPr>
            <a:endParaRPr lang="da-DK" sz="900" i="1" spc="-10">
              <a:solidFill>
                <a:schemeClr val="tx2"/>
              </a:solidFill>
            </a:endParaRPr>
          </a:p>
        </p:txBody>
      </p:sp>
      <p:pic>
        <p:nvPicPr>
          <p:cNvPr id="12" name="Graphic 19">
            <a:extLst>
              <a:ext uri="{FF2B5EF4-FFF2-40B4-BE49-F238E27FC236}">
                <a16:creationId xmlns:a16="http://schemas.microsoft.com/office/drawing/2014/main" id="{5FD980C7-E371-B5A5-FAAB-E8CE1AFF65D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5319414"/>
            <a:ext cx="207455" cy="232601"/>
          </a:xfrm>
          <a:prstGeom prst="rect">
            <a:avLst/>
          </a:prstGeom>
        </p:spPr>
      </p:pic>
      <p:pic>
        <p:nvPicPr>
          <p:cNvPr id="8" name="Graphic 15">
            <a:extLst>
              <a:ext uri="{FF2B5EF4-FFF2-40B4-BE49-F238E27FC236}">
                <a16:creationId xmlns:a16="http://schemas.microsoft.com/office/drawing/2014/main" id="{E5CDA240-A9BB-40C3-8F2C-B39361597B7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9742" y="6055647"/>
            <a:ext cx="83482" cy="88700"/>
          </a:xfrm>
          <a:prstGeom prst="rect">
            <a:avLst/>
          </a:prstGeom>
        </p:spPr>
      </p:pic>
    </p:spTree>
    <p:extLst>
      <p:ext uri="{BB962C8B-B14F-4D97-AF65-F5344CB8AC3E}">
        <p14:creationId xmlns:p14="http://schemas.microsoft.com/office/powerpoint/2010/main" val="99965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Resource consumption, circular economy and waste management (B7) </a:t>
            </a:r>
          </a:p>
        </p:txBody>
      </p:sp>
      <p:sp>
        <p:nvSpPr>
          <p:cNvPr id="21" name="Rectangle 7">
            <a:extLst>
              <a:ext uri="{FF2B5EF4-FFF2-40B4-BE49-F238E27FC236}">
                <a16:creationId xmlns:a16="http://schemas.microsoft.com/office/drawing/2014/main" id="{1D94FD4F-E2CB-A0F5-12CD-7D73825129E4}"/>
              </a:ext>
            </a:extLst>
          </p:cNvPr>
          <p:cNvSpPr/>
          <p:nvPr/>
        </p:nvSpPr>
        <p:spPr>
          <a:xfrm>
            <a:off x="508000" y="1015999"/>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4259013553"/>
              </p:ext>
            </p:extLst>
          </p:nvPr>
        </p:nvGraphicFramePr>
        <p:xfrm>
          <a:off x="518600" y="1511164"/>
          <a:ext cx="7343776" cy="918337"/>
        </p:xfrm>
        <a:graphic>
          <a:graphicData uri="http://schemas.openxmlformats.org/drawingml/2006/table">
            <a:tbl>
              <a:tblPr firstRow="1">
                <a:tableStyleId>{2A488322-F2BA-4B5B-9748-0D474271808F}</a:tableStyleId>
              </a:tblPr>
              <a:tblGrid>
                <a:gridCol w="3840749">
                  <a:extLst>
                    <a:ext uri="{9D8B030D-6E8A-4147-A177-3AD203B41FA5}">
                      <a16:colId xmlns:a16="http://schemas.microsoft.com/office/drawing/2014/main" val="2698153288"/>
                    </a:ext>
                  </a:extLst>
                </a:gridCol>
                <a:gridCol w="1668887">
                  <a:extLst>
                    <a:ext uri="{9D8B030D-6E8A-4147-A177-3AD203B41FA5}">
                      <a16:colId xmlns:a16="http://schemas.microsoft.com/office/drawing/2014/main" val="2119413191"/>
                    </a:ext>
                  </a:extLst>
                </a:gridCol>
                <a:gridCol w="1834140">
                  <a:extLst>
                    <a:ext uri="{9D8B030D-6E8A-4147-A177-3AD203B41FA5}">
                      <a16:colId xmlns:a16="http://schemas.microsoft.com/office/drawing/2014/main" val="656209149"/>
                    </a:ext>
                  </a:extLst>
                </a:gridCol>
              </a:tblGrid>
              <a:tr h="3063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Information on the application of circular economy principles </a:t>
                      </a:r>
                      <a:r>
                        <a:rPr lang="da-DK" sz="900" b="0">
                          <a:solidFill>
                            <a:schemeClr val="tx2"/>
                          </a:solidFill>
                        </a:rPr>
                        <a:t>(item 37)</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000">
                <a:tc rowSpan="2">
                  <a:txBody>
                    <a:bodyPr/>
                    <a:lstStyle/>
                    <a:p>
                      <a:r>
                        <a:rPr lang="da-DK" sz="900" b="0">
                          <a:solidFill>
                            <a:schemeClr val="tx2"/>
                          </a:solidFill>
                        </a:rPr>
                        <a:t>My company applies circular economy principles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Yes, you can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No, you can't.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[Check the correct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[Check the correct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Circular economy is </a:t>
            </a:r>
            <a:r>
              <a:rPr lang="da-DK" sz="900" spc="-10">
                <a:solidFill>
                  <a:schemeClr val="tx2"/>
                </a:solidFill>
              </a:rPr>
              <a:t>about utilizing resources </a:t>
            </a:r>
          </a:p>
          <a:p>
            <a:pPr algn="l">
              <a:lnSpc>
                <a:spcPct val="106000"/>
              </a:lnSpc>
            </a:pPr>
            <a:r>
              <a:rPr lang="da-DK" sz="900" spc="-10">
                <a:solidFill>
                  <a:schemeClr val="tx2"/>
                </a:solidFill>
              </a:rPr>
              <a:t>and materials better, so your products last longer, </a:t>
            </a:r>
          </a:p>
          <a:p>
            <a:pPr algn="l">
              <a:lnSpc>
                <a:spcPct val="106000"/>
              </a:lnSpc>
            </a:pPr>
            <a:r>
              <a:rPr lang="da-DK" sz="900" spc="-10">
                <a:solidFill>
                  <a:schemeClr val="tx2"/>
                </a:solidFill>
              </a:rPr>
              <a:t>and so they can be repaired and recycled more easily.</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"Circular economy principles" </a:t>
            </a:r>
            <a:r>
              <a:rPr lang="da-DK" sz="900" spc="-10">
                <a:solidFill>
                  <a:schemeClr val="tx2"/>
                </a:solidFill>
              </a:rPr>
              <a:t>that your company can apply include supporting the recyclability and </a:t>
            </a:r>
            <a:r>
              <a:rPr lang="da-DK" sz="900" spc="-10" err="1">
                <a:solidFill>
                  <a:schemeClr val="tx2"/>
                </a:solidFill>
              </a:rPr>
              <a:t>reparability </a:t>
            </a:r>
            <a:r>
              <a:rPr lang="da-DK" sz="900" spc="-10">
                <a:solidFill>
                  <a:schemeClr val="tx2"/>
                </a:solidFill>
              </a:rPr>
              <a:t>of your products and designing your products so that they can be easily disassembled and incorporated into new products.</a:t>
            </a:r>
          </a:p>
        </p:txBody>
      </p:sp>
      <p:sp>
        <p:nvSpPr>
          <p:cNvPr id="7" name="Rectangle 6">
            <a:extLst>
              <a:ext uri="{FF2B5EF4-FFF2-40B4-BE49-F238E27FC236}">
                <a16:creationId xmlns:a16="http://schemas.microsoft.com/office/drawing/2014/main" id="{A1E0A367-1CE7-41D5-6DB2-788D6039A1FD}"/>
              </a:ext>
            </a:extLst>
          </p:cNvPr>
          <p:cNvSpPr/>
          <p:nvPr/>
        </p:nvSpPr>
        <p:spPr>
          <a:xfrm>
            <a:off x="8169275" y="3107701"/>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endParaRPr>
          </a:p>
          <a:p>
            <a:pPr algn="l">
              <a:lnSpc>
                <a:spcPct val="106000"/>
              </a:lnSpc>
            </a:pPr>
            <a:r>
              <a:rPr lang="da-DK" sz="900" spc="-10">
                <a:solidFill>
                  <a:schemeClr val="accent1">
                    <a:lumMod val="90000"/>
                    <a:lumOff val="10000"/>
                  </a:schemeClr>
                </a:solidFill>
                <a:hlinkClick r:id="rId2">
                  <a:extLst>
                    <a:ext uri="{A12FA001-AC4F-418D-AE19-62706E023703}">
                      <ahyp:hlinkClr xmlns:ahyp="http://schemas.microsoft.com/office/drawing/2018/hyperlinkcolor" val="tx"/>
                    </a:ext>
                  </a:extLst>
                </a:hlinkClick>
              </a:rPr>
              <a:t>Find guidance on circular economy on the Business Guide</a:t>
            </a:r>
            <a:endParaRPr lang="da-DK" sz="900" spc="-10">
              <a:solidFill>
                <a:schemeClr val="accent1">
                  <a:lumMod val="90000"/>
                  <a:lumOff val="10000"/>
                </a:schemeClr>
              </a:solidFill>
            </a:endParaRPr>
          </a:p>
        </p:txBody>
      </p:sp>
      <p:pic>
        <p:nvPicPr>
          <p:cNvPr id="9" name="Graphic 8">
            <a:extLst>
              <a:ext uri="{FF2B5EF4-FFF2-40B4-BE49-F238E27FC236}">
                <a16:creationId xmlns:a16="http://schemas.microsoft.com/office/drawing/2014/main" id="{72BAA672-40D0-29AC-77D1-A63737F4C70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8974" y="3238362"/>
            <a:ext cx="226314" cy="226314"/>
          </a:xfrm>
          <a:prstGeom prst="rect">
            <a:avLst/>
          </a:prstGeom>
        </p:spPr>
      </p:pic>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C1CB6473-45A0-323E-9329-E3AEC5C2FC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3783853"/>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16</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2607933557"/>
              </p:ext>
            </p:extLst>
          </p:nvPr>
        </p:nvGraphicFramePr>
        <p:xfrm>
          <a:off x="518600" y="3432749"/>
          <a:ext cx="7343774" cy="210633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306337">
                <a:tc>
                  <a:txBody>
                    <a:bodyPr/>
                    <a:lstStyle/>
                    <a:p>
                      <a:r>
                        <a:rPr lang="da-DK" sz="900" b="1">
                          <a:solidFill>
                            <a:schemeClr val="tx2"/>
                          </a:solidFill>
                        </a:rPr>
                        <a:t>Description of how </a:t>
                      </a:r>
                      <a:r>
                        <a:rPr lang="da-DK" sz="900" b="1">
                          <a:solidFill>
                            <a:schemeClr val="accent2"/>
                          </a:solidFill>
                          <a:latin typeface="Calibri" panose="020F0502020204030204" pitchFamily="34" charset="0"/>
                          <a:cs typeface="Calibri" panose="020F0502020204030204" pitchFamily="34" charset="0"/>
                        </a:rPr>
                        <a:t>[</a:t>
                      </a:r>
                      <a:r>
                        <a:rPr lang="da-DK" sz="900" b="1">
                          <a:solidFill>
                            <a:schemeClr val="accent2"/>
                          </a:solidFill>
                        </a:rPr>
                        <a:t>Insert company name</a:t>
                      </a:r>
                      <a:r>
                        <a:rPr lang="da-DK" sz="900" b="1">
                          <a:solidFill>
                            <a:schemeClr val="accent2"/>
                          </a:solidFill>
                          <a:latin typeface="Calibri" panose="020F0502020204030204" pitchFamily="34" charset="0"/>
                          <a:cs typeface="Calibri" panose="020F0502020204030204" pitchFamily="34" charset="0"/>
                        </a:rPr>
                        <a:t>] </a:t>
                      </a:r>
                      <a:r>
                        <a:rPr lang="da-DK" sz="900" b="1">
                          <a:solidFill>
                            <a:schemeClr val="tx2"/>
                          </a:solidFill>
                        </a:rPr>
                        <a:t>works with circular economy principles </a:t>
                      </a:r>
                      <a:r>
                        <a:rPr lang="da-DK" sz="900" b="0">
                          <a:solidFill>
                            <a:schemeClr val="tx2"/>
                          </a:solidFill>
                        </a:rPr>
                        <a:t>(item 37)</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1800000">
                <a:tc>
                  <a:txBody>
                    <a:bodyPr/>
                    <a:lstStyle/>
                    <a:p>
                      <a:pPr algn="l"/>
                      <a:r>
                        <a:rPr lang="da-DK" sz="900" b="0" dirty="0">
                          <a:solidFill>
                            <a:schemeClr val="accent2"/>
                          </a:solidFill>
                        </a:rPr>
                        <a:t>Insert a (short) description of how your company works with circular economy principles. </a:t>
                      </a:r>
                    </a:p>
                    <a:p>
                      <a:pPr algn="l"/>
                      <a:endParaRPr lang="da-DK" sz="900" b="0" dirty="0">
                        <a:solidFill>
                          <a:schemeClr val="accent2"/>
                        </a:solidFill>
                      </a:endParaRPr>
                    </a:p>
                    <a:p>
                      <a:pPr algn="l"/>
                      <a:r>
                        <a:rPr lang="da-DK" sz="900" b="0" dirty="0">
                          <a:solidFill>
                            <a:schemeClr val="accent2"/>
                          </a:solidFill>
                        </a:rPr>
                        <a:t>Circular principles include e.g:</a:t>
                      </a:r>
                    </a:p>
                    <a:p>
                      <a:pPr algn="l"/>
                      <a:endParaRPr lang="da-DK" sz="900" b="0" dirty="0">
                        <a:solidFill>
                          <a:schemeClr val="accent2"/>
                        </a:solidFill>
                      </a:endParaRPr>
                    </a:p>
                    <a:p>
                      <a:pPr algn="l"/>
                      <a:r>
                        <a:rPr lang="da-DK" sz="900" b="1" dirty="0">
                          <a:solidFill>
                            <a:schemeClr val="accent2"/>
                          </a:solidFill>
                        </a:rPr>
                        <a:t>Reduction of waste and pollution </a:t>
                      </a:r>
                      <a:r>
                        <a:rPr lang="da-DK" sz="900" b="0" dirty="0">
                          <a:solidFill>
                            <a:schemeClr val="accent2"/>
                          </a:solidFill>
                        </a:rPr>
                        <a:t>- e.g. through process improvements and design, by considering use, reuse, recycling, repair, disassembly and remanufacturing</a:t>
                      </a:r>
                    </a:p>
                    <a:p>
                      <a:pPr algn="l"/>
                      <a:endParaRPr lang="da-DK" sz="900" b="0" dirty="0">
                        <a:solidFill>
                          <a:schemeClr val="accent2"/>
                        </a:solidFill>
                      </a:endParaRPr>
                    </a:p>
                    <a:p>
                      <a:pPr algn="l"/>
                      <a:r>
                        <a:rPr lang="da-DK" sz="900" b="1" dirty="0">
                          <a:solidFill>
                            <a:schemeClr val="accent2"/>
                          </a:solidFill>
                        </a:rPr>
                        <a:t>Circular products and materials </a:t>
                      </a:r>
                      <a:r>
                        <a:rPr lang="da-DK" sz="900" b="0" dirty="0">
                          <a:solidFill>
                            <a:schemeClr val="accent2"/>
                          </a:solidFill>
                        </a:rPr>
                        <a:t>- e.g. business systems, design for reuse and recycling, use of biomaterials and their recirculation, also in the context of secondary material flows, such as using bio-based mulch instead of plastic in agricultural production.</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08000" y="2666638"/>
            <a:ext cx="7343772" cy="65071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You only need to fill in this information item if you answered "YES" above.</a:t>
            </a: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2757932"/>
            <a:ext cx="207455" cy="232601"/>
          </a:xfrm>
          <a:prstGeom prst="rect">
            <a:avLst/>
          </a:prstGeom>
        </p:spPr>
      </p:pic>
      <p:pic>
        <p:nvPicPr>
          <p:cNvPr id="3" name="Graphic 15">
            <a:extLst>
              <a:ext uri="{FF2B5EF4-FFF2-40B4-BE49-F238E27FC236}">
                <a16:creationId xmlns:a16="http://schemas.microsoft.com/office/drawing/2014/main" id="{8DEC98FF-5858-811A-1326-F19DD9CA09B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0477" y="3579528"/>
            <a:ext cx="83482" cy="88700"/>
          </a:xfrm>
          <a:prstGeom prst="rect">
            <a:avLst/>
          </a:prstGeom>
        </p:spPr>
      </p:pic>
    </p:spTree>
    <p:extLst>
      <p:ext uri="{BB962C8B-B14F-4D97-AF65-F5344CB8AC3E}">
        <p14:creationId xmlns:p14="http://schemas.microsoft.com/office/powerpoint/2010/main" val="216423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Resource consumption, circular economy and waste management (B7) - continued</a:t>
            </a:r>
          </a:p>
        </p:txBody>
      </p:sp>
      <p:sp>
        <p:nvSpPr>
          <p:cNvPr id="3" name="Rectangle 7">
            <a:extLst>
              <a:ext uri="{FF2B5EF4-FFF2-40B4-BE49-F238E27FC236}">
                <a16:creationId xmlns:a16="http://schemas.microsoft.com/office/drawing/2014/main" id="{8A8C8715-A7A2-A85C-6DFA-F23A9F8686A5}"/>
              </a:ext>
            </a:extLst>
          </p:cNvPr>
          <p:cNvSpPr/>
          <p:nvPr/>
        </p:nvSpPr>
        <p:spPr>
          <a:xfrm>
            <a:off x="507999" y="1015999"/>
            <a:ext cx="7343772" cy="11530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 </a:t>
            </a:r>
          </a:p>
          <a:p>
            <a:pPr>
              <a:lnSpc>
                <a:spcPct val="106000"/>
              </a:lnSpc>
            </a:pPr>
            <a:endParaRPr lang="da-DK" sz="900" spc="-10">
              <a:solidFill>
                <a:schemeClr val="bg1"/>
              </a:solidFill>
            </a:endParaRPr>
          </a:p>
          <a:p>
            <a:pPr>
              <a:lnSpc>
                <a:spcPct val="106000"/>
              </a:lnSpc>
            </a:pPr>
            <a:r>
              <a:rPr lang="da-DK" sz="900" spc="-10">
                <a:solidFill>
                  <a:schemeClr val="bg1"/>
                </a:solidFill>
              </a:rPr>
              <a:t>If your company only has household waste that is collected in the normal way, you can enter 0 in the table. </a:t>
            </a:r>
            <a:br>
              <a:rPr lang="da-DK" sz="900" spc="-10">
                <a:solidFill>
                  <a:schemeClr val="bg1"/>
                </a:solidFill>
              </a:rPr>
            </a:br>
            <a:r>
              <a:rPr lang="da-DK" sz="900" spc="-10">
                <a:solidFill>
                  <a:schemeClr val="bg1"/>
                </a:solidFill>
              </a:rPr>
              <a:t>Only fill in the table if your company has a special waste collection agreement (hazardous/non-hazardous), for example if your company generates waste as part of its production.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504211210"/>
              </p:ext>
            </p:extLst>
          </p:nvPr>
        </p:nvGraphicFramePr>
        <p:xfrm>
          <a:off x="507999" y="2269338"/>
          <a:ext cx="7343771" cy="3616319"/>
        </p:xfrm>
        <a:graphic>
          <a:graphicData uri="http://schemas.openxmlformats.org/drawingml/2006/table">
            <a:tbl>
              <a:tblPr firstRow="1">
                <a:tableStyleId>{2A488322-F2BA-4B5B-9748-0D474271808F}</a:tableStyleId>
              </a:tblPr>
              <a:tblGrid>
                <a:gridCol w="2276000">
                  <a:extLst>
                    <a:ext uri="{9D8B030D-6E8A-4147-A177-3AD203B41FA5}">
                      <a16:colId xmlns:a16="http://schemas.microsoft.com/office/drawing/2014/main" val="2698153288"/>
                    </a:ext>
                  </a:extLst>
                </a:gridCol>
                <a:gridCol w="2543219">
                  <a:extLst>
                    <a:ext uri="{9D8B030D-6E8A-4147-A177-3AD203B41FA5}">
                      <a16:colId xmlns:a16="http://schemas.microsoft.com/office/drawing/2014/main" val="2119413191"/>
                    </a:ext>
                  </a:extLst>
                </a:gridCol>
                <a:gridCol w="2524552">
                  <a:extLst>
                    <a:ext uri="{9D8B030D-6E8A-4147-A177-3AD203B41FA5}">
                      <a16:colId xmlns:a16="http://schemas.microsoft.com/office/drawing/2014/main" val="4075157689"/>
                    </a:ext>
                  </a:extLst>
                </a:gridCol>
              </a:tblGrid>
              <a:tr h="430319">
                <a:tc gridSpan="3">
                  <a:txBody>
                    <a:bodyPr/>
                    <a:lstStyle/>
                    <a:p>
                      <a:pPr algn="ctr"/>
                      <a:r>
                        <a:rPr lang="da-DK" sz="900" b="1">
                          <a:solidFill>
                            <a:schemeClr val="tx2"/>
                          </a:solidFill>
                        </a:rPr>
                        <a:t>Total amount of waste annually</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val="625231048"/>
                  </a:ext>
                </a:extLst>
              </a:tr>
              <a:tr h="450000">
                <a:tc>
                  <a:txBody>
                    <a:bodyPr/>
                    <a:lstStyle/>
                    <a:p>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Total amount of waste </a:t>
                      </a:r>
                      <a:r>
                        <a:rPr lang="da-DK" sz="900" b="0">
                          <a:solidFill>
                            <a:schemeClr val="tx2"/>
                          </a:solidFill>
                        </a:rPr>
                        <a:t>(item 38a)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Waste sent for reuse or recycling </a:t>
                      </a:r>
                      <a:r>
                        <a:rPr lang="da-DK" sz="900" b="0">
                          <a:solidFill>
                            <a:schemeClr val="tx2"/>
                          </a:solidFill>
                        </a:rPr>
                        <a:t>(item 38b)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5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Non-hazardous waste</a:t>
                      </a:r>
                    </a:p>
                    <a:p>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316940764"/>
                  </a:ext>
                </a:extLst>
              </a:tr>
              <a:tr h="306000">
                <a:tc>
                  <a:txBody>
                    <a:bodyPr/>
                    <a:lstStyle/>
                    <a:p>
                      <a:r>
                        <a:rPr lang="da-DK" sz="900" b="0" kern="1200">
                          <a:solidFill>
                            <a:schemeClr val="accent2"/>
                          </a:solidFill>
                          <a:latin typeface="+mn-lt"/>
                          <a:ea typeface="+mn-ea"/>
                          <a:cs typeface="+mn-cs"/>
                        </a:rPr>
                        <a:t>[Type of waste]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r>
                        <a:rPr lang="da-DK" sz="900" b="0" kern="1200">
                          <a:solidFill>
                            <a:schemeClr val="accent2"/>
                          </a:solidFill>
                          <a:latin typeface="+mn-lt"/>
                          <a:ea typeface="+mn-ea"/>
                          <a:cs typeface="+mn-cs"/>
                        </a:rPr>
                        <a:t>[Type of waste]</a:t>
                      </a:r>
                      <a:endParaRPr lang="en-GB"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r>
                        <a:rPr lang="da-DK" sz="900" b="0" kern="1200">
                          <a:solidFill>
                            <a:schemeClr val="accent2"/>
                          </a:solidFill>
                          <a:latin typeface="+mn-lt"/>
                          <a:ea typeface="+mn-ea"/>
                          <a:cs typeface="+mn-cs"/>
                        </a:rPr>
                        <a:t>[Type of waste]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r h="450000">
                <a:tc>
                  <a:txBody>
                    <a:bodyPr/>
                    <a:lstStyle/>
                    <a:p>
                      <a:r>
                        <a:rPr lang="da-DK" sz="900" b="1" noProof="0">
                          <a:solidFill>
                            <a:schemeClr val="tx2"/>
                          </a:solidFill>
                        </a:rPr>
                        <a:t>Hazardous waste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69942695"/>
                  </a:ext>
                </a:extLst>
              </a:tr>
              <a:tr h="306000">
                <a:tc>
                  <a:txBody>
                    <a:bodyPr/>
                    <a:lstStyle/>
                    <a:p>
                      <a:r>
                        <a:rPr lang="da-DK" sz="900" b="0" kern="1200">
                          <a:solidFill>
                            <a:schemeClr val="accent2"/>
                          </a:solidFill>
                          <a:latin typeface="+mn-lt"/>
                          <a:ea typeface="+mn-ea"/>
                          <a:cs typeface="+mn-cs"/>
                        </a:rPr>
                        <a:t>[Type of waste]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22327091"/>
                  </a:ext>
                </a:extLst>
              </a:tr>
              <a:tr h="306000">
                <a:tc>
                  <a:txBody>
                    <a:bodyPr/>
                    <a:lstStyle/>
                    <a:p>
                      <a:r>
                        <a:rPr lang="da-DK" sz="900" b="0" kern="1200">
                          <a:solidFill>
                            <a:schemeClr val="accent2"/>
                          </a:solidFill>
                          <a:latin typeface="+mn-lt"/>
                          <a:ea typeface="+mn-ea"/>
                          <a:cs typeface="+mn-cs"/>
                        </a:rPr>
                        <a:t>[Type of waste]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8214631"/>
                  </a:ext>
                </a:extLst>
              </a:tr>
              <a:tr h="306000">
                <a:tc>
                  <a:txBody>
                    <a:bodyPr/>
                    <a:lstStyle/>
                    <a:p>
                      <a:r>
                        <a:rPr lang="da-DK" sz="900" b="0" kern="1200">
                          <a:solidFill>
                            <a:schemeClr val="accent2"/>
                          </a:solidFill>
                          <a:latin typeface="+mn-lt"/>
                          <a:ea typeface="+mn-ea"/>
                          <a:cs typeface="+mn-cs"/>
                        </a:rPr>
                        <a:t>[Type of waste]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dirty="0">
                          <a:solidFill>
                            <a:schemeClr val="accent2"/>
                          </a:solidFill>
                        </a:rPr>
                        <a:t>[kg/ton]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09824453"/>
                  </a:ext>
                </a:extLst>
              </a:tr>
            </a:tbl>
          </a:graphicData>
        </a:graphic>
      </p:graphicFrame>
      <p:sp>
        <p:nvSpPr>
          <p:cNvPr id="8" name="Rectangle 7">
            <a:extLst>
              <a:ext uri="{FF2B5EF4-FFF2-40B4-BE49-F238E27FC236}">
                <a16:creationId xmlns:a16="http://schemas.microsoft.com/office/drawing/2014/main" id="{2F6E95A1-C26C-4318-F6D8-C32E29CE415E}"/>
              </a:ext>
            </a:extLst>
          </p:cNvPr>
          <p:cNvSpPr/>
          <p:nvPr/>
        </p:nvSpPr>
        <p:spPr>
          <a:xfrm>
            <a:off x="8169275" y="1016000"/>
            <a:ext cx="3514725" cy="177299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Examples of hazardous waste </a:t>
            </a:r>
            <a:r>
              <a:rPr lang="da-DK" sz="900" spc="-10">
                <a:solidFill>
                  <a:schemeClr val="tx2"/>
                </a:solidFill>
              </a:rPr>
              <a:t>in this context include used batteries, oils, pesticides, mercury-containing equipment and fluorescent tubes. For all types of hazardous waste, you can only report the quantities for which you have a special collection agreement. This may apply, for example, if you have hazardous waste as part of your production. You do not need to disclose, for example, ordinary batteries from your fire alarm that you hand in for recycling.</a:t>
            </a:r>
          </a:p>
        </p:txBody>
      </p:sp>
      <p:pic>
        <p:nvPicPr>
          <p:cNvPr id="7" name="Graphic 6">
            <a:extLst>
              <a:ext uri="{FF2B5EF4-FFF2-40B4-BE49-F238E27FC236}">
                <a16:creationId xmlns:a16="http://schemas.microsoft.com/office/drawing/2014/main" id="{FFF8949D-3574-68AE-A6B0-EA6249B1195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pic>
        <p:nvPicPr>
          <p:cNvPr id="9" name="Graphic 8">
            <a:extLst>
              <a:ext uri="{FF2B5EF4-FFF2-40B4-BE49-F238E27FC236}">
                <a16:creationId xmlns:a16="http://schemas.microsoft.com/office/drawing/2014/main" id="{2D9A49EB-A14E-00E5-CB6B-20C5B61105E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17</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10" name="Rectangle 6">
            <a:extLst>
              <a:ext uri="{FF2B5EF4-FFF2-40B4-BE49-F238E27FC236}">
                <a16:creationId xmlns:a16="http://schemas.microsoft.com/office/drawing/2014/main" id="{4CA457AD-70FA-FC46-8088-A57578EB7BF3}"/>
              </a:ext>
            </a:extLst>
          </p:cNvPr>
          <p:cNvSpPr/>
          <p:nvPr/>
        </p:nvSpPr>
        <p:spPr>
          <a:xfrm>
            <a:off x="8169275" y="3000907"/>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r>
              <a:rPr lang="da-DK" sz="900" spc="-10">
                <a:solidFill>
                  <a:schemeClr val="tx2"/>
                </a:solidFill>
                <a:latin typeface="+mj-lt"/>
              </a:rPr>
              <a:t>Your invoice from your waste collector will often state the types and quantities of waste that your company has had collected.</a:t>
            </a:r>
          </a:p>
          <a:p>
            <a:pPr algn="l">
              <a:lnSpc>
                <a:spcPct val="106000"/>
              </a:lnSpc>
            </a:pPr>
            <a:endParaRPr lang="da-DK" sz="900" b="1" spc="-10">
              <a:solidFill>
                <a:schemeClr val="tx2"/>
              </a:solidFill>
            </a:endParaRPr>
          </a:p>
        </p:txBody>
      </p:sp>
      <p:pic>
        <p:nvPicPr>
          <p:cNvPr id="11" name="Graphic 8">
            <a:extLst>
              <a:ext uri="{FF2B5EF4-FFF2-40B4-BE49-F238E27FC236}">
                <a16:creationId xmlns:a16="http://schemas.microsoft.com/office/drawing/2014/main" id="{55E60F84-B13F-CC92-F657-2A418A03810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258" y="3067497"/>
            <a:ext cx="226314" cy="226314"/>
          </a:xfrm>
          <a:prstGeom prst="rect">
            <a:avLst/>
          </a:prstGeom>
        </p:spPr>
      </p:pic>
    </p:spTree>
    <p:extLst>
      <p:ext uri="{BB962C8B-B14F-4D97-AF65-F5344CB8AC3E}">
        <p14:creationId xmlns:p14="http://schemas.microsoft.com/office/powerpoint/2010/main" val="209650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Resource consumption, circular economy and waste management (B7) - continued</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5999"/>
            <a:ext cx="7343772" cy="8474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a:t>
            </a:r>
            <a:r>
              <a:rPr lang="da-DK" sz="900" spc="-10">
                <a:solidFill>
                  <a:schemeClr val="bg1"/>
                </a:solidFill>
              </a:rPr>
              <a:t>, 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This is only a disclosure requirement if your business operates in a material-heavy sector, such as manufacturing, construction or packaging.</a:t>
            </a:r>
          </a:p>
          <a:p>
            <a:pPr>
              <a:lnSpc>
                <a:spcPct val="106000"/>
              </a:lnSpc>
            </a:pPr>
            <a:endParaRPr lang="da-DK" sz="900" spc="-10">
              <a:solidFill>
                <a:schemeClr val="bg1"/>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5998"/>
            <a:ext cx="3514725" cy="398130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Mass flow (material flow)</a:t>
            </a:r>
            <a:endParaRPr lang="da-DK" sz="900" spc="-10">
              <a:solidFill>
                <a:schemeClr val="tx2"/>
              </a:solidFill>
              <a:latin typeface="+mj-lt"/>
            </a:endParaRPr>
          </a:p>
          <a:p>
            <a:pPr algn="l">
              <a:lnSpc>
                <a:spcPct val="106000"/>
              </a:lnSpc>
            </a:pPr>
            <a:r>
              <a:rPr lang="da-DK" sz="900" spc="-10">
                <a:solidFill>
                  <a:schemeClr val="tx2"/>
                </a:solidFill>
                <a:latin typeface="+mj-lt"/>
              </a:rPr>
              <a:t>The annual mass flow illustrates a company's dependence on specific materials. It can therefore be relevant information for your company's key (financial) partners.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In order to calculate the annual mass flow, your company should start by assessing which specific materials are most essential or critical to your business - and then list them in the leftmost column, possibly by expanding the table with more lines.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For example, in the construction industry, wood and steel are often some of the most central materials.</a:t>
            </a:r>
          </a:p>
          <a:p>
            <a:pPr algn="l">
              <a:lnSpc>
                <a:spcPct val="106000"/>
              </a:lnSpc>
            </a:pPr>
            <a:endParaRPr lang="da-DK" sz="900" b="1" spc="-10">
              <a:solidFill>
                <a:schemeClr val="tx2"/>
              </a:solidFill>
              <a:latin typeface="+mj-lt"/>
            </a:endParaRPr>
          </a:p>
          <a:p>
            <a:pPr algn="l">
              <a:lnSpc>
                <a:spcPct val="106000"/>
              </a:lnSpc>
            </a:pPr>
            <a:r>
              <a:rPr lang="da-DK" sz="900" spc="-10">
                <a:solidFill>
                  <a:schemeClr val="tx2"/>
                </a:solidFill>
                <a:latin typeface="+mj-lt"/>
              </a:rPr>
              <a:t>When calculating the annual mass flow, </a:t>
            </a:r>
            <a:r>
              <a:rPr lang="da-DK" sz="900" u="sng" spc="-10">
                <a:solidFill>
                  <a:schemeClr val="tx2"/>
                </a:solidFill>
                <a:latin typeface="+mj-lt"/>
              </a:rPr>
              <a:t>both </a:t>
            </a:r>
            <a:r>
              <a:rPr lang="da-DK" sz="900" spc="-10">
                <a:solidFill>
                  <a:schemeClr val="tx2"/>
                </a:solidFill>
                <a:latin typeface="+mj-lt"/>
              </a:rPr>
              <a:t>materials purchased from suppliers and materials that the company may produce itself must be included.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Energy sources and water should </a:t>
            </a:r>
            <a:r>
              <a:rPr lang="da-DK" sz="900" u="sng" spc="-10">
                <a:solidFill>
                  <a:schemeClr val="tx2"/>
                </a:solidFill>
                <a:latin typeface="+mj-lt"/>
              </a:rPr>
              <a:t>not </a:t>
            </a:r>
            <a:r>
              <a:rPr lang="da-DK" sz="900" spc="-10">
                <a:solidFill>
                  <a:schemeClr val="tx2"/>
                </a:solidFill>
                <a:latin typeface="+mj-lt"/>
              </a:rPr>
              <a:t>be included in this data point, as your company reports energy and water in separate data points in the Basic module.</a:t>
            </a: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209508"/>
            <a:ext cx="207455" cy="232601"/>
          </a:xfrm>
          <a:prstGeom prst="rect">
            <a:avLst/>
          </a:prstGeom>
        </p:spPr>
      </p:pic>
      <p:pic>
        <p:nvPicPr>
          <p:cNvPr id="26" name="Graphic 25">
            <a:extLst>
              <a:ext uri="{FF2B5EF4-FFF2-40B4-BE49-F238E27FC236}">
                <a16:creationId xmlns:a16="http://schemas.microsoft.com/office/drawing/2014/main" id="{60629037-B878-CA2E-A2A1-00BE8A20F1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907877"/>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18</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2" name="Table 12">
            <a:extLst>
              <a:ext uri="{FF2B5EF4-FFF2-40B4-BE49-F238E27FC236}">
                <a16:creationId xmlns:a16="http://schemas.microsoft.com/office/drawing/2014/main" id="{1660C26A-291F-548F-A03B-B8B1C62FFA58}"/>
              </a:ext>
            </a:extLst>
          </p:cNvPr>
          <p:cNvGraphicFramePr>
            <a:graphicFrameLocks noGrp="1"/>
          </p:cNvGraphicFramePr>
          <p:nvPr>
            <p:extLst>
              <p:ext uri="{D42A27DB-BD31-4B8C-83A1-F6EECF244321}">
                <p14:modId xmlns:p14="http://schemas.microsoft.com/office/powerpoint/2010/main" val="2867314298"/>
              </p:ext>
            </p:extLst>
          </p:nvPr>
        </p:nvGraphicFramePr>
        <p:xfrm>
          <a:off x="507999" y="1920940"/>
          <a:ext cx="7343772" cy="1224000"/>
        </p:xfrm>
        <a:graphic>
          <a:graphicData uri="http://schemas.openxmlformats.org/drawingml/2006/table">
            <a:tbl>
              <a:tblPr firstRow="1">
                <a:tableStyleId>{2A488322-F2BA-4B5B-9748-0D474271808F}</a:tableStyleId>
              </a:tblPr>
              <a:tblGrid>
                <a:gridCol w="5297378">
                  <a:extLst>
                    <a:ext uri="{9D8B030D-6E8A-4147-A177-3AD203B41FA5}">
                      <a16:colId xmlns:a16="http://schemas.microsoft.com/office/drawing/2014/main" val="2698153288"/>
                    </a:ext>
                  </a:extLst>
                </a:gridCol>
                <a:gridCol w="2046394">
                  <a:extLst>
                    <a:ext uri="{9D8B030D-6E8A-4147-A177-3AD203B41FA5}">
                      <a16:colId xmlns:a16="http://schemas.microsoft.com/office/drawing/2014/main" val="2119413191"/>
                    </a:ext>
                  </a:extLst>
                </a:gridCol>
              </a:tblGrid>
              <a:tr h="306000">
                <a:tc>
                  <a:txBody>
                    <a:bodyPr/>
                    <a:lstStyle/>
                    <a:p>
                      <a:r>
                        <a:rPr lang="da-DK" sz="900" b="1" noProof="0">
                          <a:solidFill>
                            <a:schemeClr val="tx2"/>
                          </a:solidFill>
                        </a:rPr>
                        <a:t>Essential materials in </a:t>
                      </a:r>
                      <a:r>
                        <a:rPr lang="da-DK" sz="900" b="1">
                          <a:solidFill>
                            <a:schemeClr val="accent2"/>
                          </a:solidFill>
                          <a:latin typeface="Calibri" panose="020F0502020204030204" pitchFamily="34" charset="0"/>
                          <a:cs typeface="Calibri" panose="020F0502020204030204" pitchFamily="34" charset="0"/>
                        </a:rPr>
                        <a:t>[</a:t>
                      </a:r>
                      <a:r>
                        <a:rPr lang="da-DK" sz="900" b="1">
                          <a:solidFill>
                            <a:schemeClr val="accent2"/>
                          </a:solidFill>
                        </a:rPr>
                        <a:t>Insert company name</a:t>
                      </a:r>
                      <a:r>
                        <a:rPr lang="da-DK" sz="900" b="1">
                          <a:solidFill>
                            <a:schemeClr val="accent2"/>
                          </a:solidFill>
                          <a:latin typeface="Calibri" panose="020F0502020204030204" pitchFamily="34" charset="0"/>
                          <a:cs typeface="Calibri" panose="020F0502020204030204" pitchFamily="34" charset="0"/>
                        </a:rPr>
                        <a:t>] </a:t>
                      </a:r>
                      <a:r>
                        <a:rPr lang="da-DK" sz="900" b="0">
                          <a:solidFill>
                            <a:schemeClr val="tx2"/>
                          </a:solidFill>
                        </a:rPr>
                        <a:t>(item 38c)</a:t>
                      </a: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Annual mass flow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r>
                        <a:rPr lang="da-DK" sz="900" b="0">
                          <a:solidFill>
                            <a:schemeClr val="accent2"/>
                          </a:solidFill>
                        </a:rPr>
                        <a:t>[Material 1</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a:solidFill>
                            <a:schemeClr val="accent2"/>
                          </a:solidFill>
                        </a:rPr>
                        <a:t>[</a:t>
                      </a:r>
                      <a:r>
                        <a:rPr lang="en-GB" sz="900" b="0" err="1">
                          <a:solidFill>
                            <a:schemeClr val="accent2"/>
                          </a:solidFill>
                        </a:rPr>
                        <a:t>e.g. </a:t>
                      </a:r>
                      <a:r>
                        <a:rPr lang="da-DK" sz="900" b="0" noProof="0">
                          <a:solidFill>
                            <a:schemeClr val="accent2"/>
                          </a:solidFill>
                        </a:rPr>
                        <a:t>tons/m3</a:t>
                      </a:r>
                      <a:r>
                        <a:rPr lang="en-GB" sz="900" b="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 2]</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a:solidFill>
                            <a:schemeClr val="accent2"/>
                          </a:solidFill>
                        </a:rPr>
                        <a:t>[</a:t>
                      </a:r>
                      <a:r>
                        <a:rPr lang="en-GB" sz="900" b="0" err="1">
                          <a:solidFill>
                            <a:schemeClr val="accent2"/>
                          </a:solidFill>
                        </a:rPr>
                        <a:t>e.g. </a:t>
                      </a:r>
                      <a:r>
                        <a:rPr lang="da-DK" sz="900" b="0" noProof="0">
                          <a:solidFill>
                            <a:schemeClr val="accent2"/>
                          </a:solidFill>
                        </a:rPr>
                        <a:t>tons/m3</a:t>
                      </a:r>
                      <a:r>
                        <a:rPr lang="en-GB" sz="900" b="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 3</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dirty="0">
                          <a:solidFill>
                            <a:schemeClr val="accent2"/>
                          </a:solidFill>
                        </a:rPr>
                        <a:t>[</a:t>
                      </a:r>
                      <a:r>
                        <a:rPr lang="en-GB" sz="900" b="0" dirty="0" err="1">
                          <a:solidFill>
                            <a:schemeClr val="accent2"/>
                          </a:solidFill>
                        </a:rPr>
                        <a:t>e.g. </a:t>
                      </a:r>
                      <a:r>
                        <a:rPr lang="da-DK" sz="900" b="0" noProof="0" dirty="0">
                          <a:solidFill>
                            <a:schemeClr val="accent2"/>
                          </a:solidFill>
                        </a:rPr>
                        <a:t>tons/m3</a:t>
                      </a:r>
                      <a:r>
                        <a:rPr lang="en-GB" sz="900" b="0" dirty="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bl>
          </a:graphicData>
        </a:graphic>
      </p:graphicFrame>
    </p:spTree>
    <p:extLst>
      <p:ext uri="{BB962C8B-B14F-4D97-AF65-F5344CB8AC3E}">
        <p14:creationId xmlns:p14="http://schemas.microsoft.com/office/powerpoint/2010/main" val="277803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Own workforce: General characteristics (B8) </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 </a:t>
            </a:r>
          </a:p>
          <a:p>
            <a:pPr>
              <a:lnSpc>
                <a:spcPct val="106000"/>
              </a:lnSpc>
            </a:pPr>
            <a:endParaRPr lang="da-DK" sz="900" spc="-10">
              <a:solidFill>
                <a:schemeClr val="bg1"/>
              </a:solidFill>
            </a:endParaRPr>
          </a:p>
        </p:txBody>
      </p:sp>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4155338594"/>
              </p:ext>
            </p:extLst>
          </p:nvPr>
        </p:nvGraphicFramePr>
        <p:xfrm>
          <a:off x="507993" y="1501872"/>
          <a:ext cx="7343774" cy="1296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324000">
                <a:tc>
                  <a:txBody>
                    <a:bodyPr/>
                    <a:lstStyle/>
                    <a:p>
                      <a:r>
                        <a:rPr lang="da-DK" sz="900" b="1">
                          <a:solidFill>
                            <a:schemeClr val="tx2"/>
                          </a:solidFill>
                        </a:rPr>
                        <a:t>Contract type </a:t>
                      </a:r>
                      <a:r>
                        <a:rPr lang="da-DK" sz="900" b="0">
                          <a:solidFill>
                            <a:schemeClr val="tx2"/>
                          </a:solidFill>
                        </a:rPr>
                        <a:t>(clause 39a)</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rPr>
                        <a:t>Number of employees (number of people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24000">
                <a:tc>
                  <a:txBody>
                    <a:bodyPr/>
                    <a:lstStyle/>
                    <a:p>
                      <a:r>
                        <a:rPr lang="da-DK" sz="900" b="0" noProof="0">
                          <a:solidFill>
                            <a:schemeClr val="tx2"/>
                          </a:solidFill>
                        </a:rPr>
                        <a:t>Temporary employment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[Number of people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24000">
                <a:tc>
                  <a:txBody>
                    <a:bodyPr/>
                    <a:lstStyle/>
                    <a:p>
                      <a:r>
                        <a:rPr lang="da-DK" sz="900" b="0">
                          <a:solidFill>
                            <a:schemeClr val="tx2"/>
                          </a:solidFill>
                        </a:rPr>
                        <a:t>Permanent employment</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[Number of people or full-time equivalents]</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24000">
                <a:tc>
                  <a:txBody>
                    <a:bodyPr/>
                    <a:lstStyle/>
                    <a:p>
                      <a:r>
                        <a:rPr lang="da-DK" sz="900" b="0">
                          <a:solidFill>
                            <a:schemeClr val="tx2"/>
                          </a:solidFill>
                        </a:rPr>
                        <a:t>Total number of employees</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[Number of people or full-time equivalents]</a:t>
                      </a:r>
                      <a:endParaRPr lang="da-DK" sz="900" b="0" dirty="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bl>
          </a:graphicData>
        </a:graphic>
      </p:graphicFrame>
      <p:sp>
        <p:nvSpPr>
          <p:cNvPr id="23" name="Rectangle 7">
            <a:extLst>
              <a:ext uri="{FF2B5EF4-FFF2-40B4-BE49-F238E27FC236}">
                <a16:creationId xmlns:a16="http://schemas.microsoft.com/office/drawing/2014/main" id="{E50E3CB9-A8B8-AD0E-EF4E-81CB464E900C}"/>
              </a:ext>
            </a:extLst>
          </p:cNvPr>
          <p:cNvSpPr/>
          <p:nvPr/>
        </p:nvSpPr>
        <p:spPr>
          <a:xfrm>
            <a:off x="518600" y="3129905"/>
            <a:ext cx="7343772" cy="8387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 </a:t>
            </a:r>
          </a:p>
          <a:p>
            <a:pPr>
              <a:lnSpc>
                <a:spcPct val="106000"/>
              </a:lnSpc>
            </a:pPr>
            <a:endParaRPr lang="da-DK" sz="900" spc="-10">
              <a:solidFill>
                <a:schemeClr val="bg1"/>
              </a:solidFill>
            </a:endParaRPr>
          </a:p>
          <a:p>
            <a:pPr>
              <a:lnSpc>
                <a:spcPct val="106000"/>
              </a:lnSpc>
            </a:pPr>
            <a:r>
              <a:rPr lang="da-DK" sz="900" spc="-10">
                <a:solidFill>
                  <a:schemeClr val="bg1"/>
                </a:solidFill>
              </a:rPr>
              <a:t>When calculating the gender distribution, you can choose to use the CPR numbers of your employees as a starting point, but consider whether this is adequate for your company's specific employee group.</a:t>
            </a:r>
          </a:p>
        </p:txBody>
      </p:sp>
      <p:graphicFrame>
        <p:nvGraphicFramePr>
          <p:cNvPr id="9" name="Table 8">
            <a:extLst>
              <a:ext uri="{FF2B5EF4-FFF2-40B4-BE49-F238E27FC236}">
                <a16:creationId xmlns:a16="http://schemas.microsoft.com/office/drawing/2014/main" id="{746843BE-938A-9316-3C8E-320134DF837C}"/>
              </a:ext>
            </a:extLst>
          </p:cNvPr>
          <p:cNvGraphicFramePr>
            <a:graphicFrameLocks noGrp="1"/>
          </p:cNvGraphicFramePr>
          <p:nvPr>
            <p:extLst>
              <p:ext uri="{D42A27DB-BD31-4B8C-83A1-F6EECF244321}">
                <p14:modId xmlns:p14="http://schemas.microsoft.com/office/powerpoint/2010/main" val="185509024"/>
              </p:ext>
            </p:extLst>
          </p:nvPr>
        </p:nvGraphicFramePr>
        <p:xfrm>
          <a:off x="507993" y="4114000"/>
          <a:ext cx="7343774" cy="1728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288000">
                <a:tc>
                  <a:txBody>
                    <a:bodyPr/>
                    <a:lstStyle/>
                    <a:p>
                      <a:r>
                        <a:rPr lang="da-DK" sz="900" b="1">
                          <a:solidFill>
                            <a:schemeClr val="tx2"/>
                          </a:solidFill>
                          <a:latin typeface="+mn-lt"/>
                        </a:rPr>
                        <a:t>Gender </a:t>
                      </a:r>
                      <a:r>
                        <a:rPr lang="da-DK" sz="900" b="0">
                          <a:solidFill>
                            <a:schemeClr val="tx2"/>
                          </a:solidFill>
                        </a:rPr>
                        <a:t>(item 39b)</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latin typeface="+mn-lt"/>
                        </a:rPr>
                        <a:t>Number of employees </a:t>
                      </a:r>
                      <a:r>
                        <a:rPr lang="da-DK" sz="900" b="1" noProof="0">
                          <a:solidFill>
                            <a:schemeClr val="tx2"/>
                          </a:solidFill>
                        </a:rPr>
                        <a:t>(number of people or full-time equivalents)</a:t>
                      </a:r>
                      <a:endParaRPr lang="da-DK" sz="900" b="1" noProof="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da-DK" sz="900" b="0">
                          <a:solidFill>
                            <a:schemeClr val="tx2"/>
                          </a:solidFill>
                          <a:latin typeface="+mn-lt"/>
                        </a:rPr>
                        <a:t>Husband</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[Number of people or full-time equivalents]</a:t>
                      </a:r>
                      <a:endParaRPr lang="da-DK" sz="900" b="0">
                        <a:solidFill>
                          <a:schemeClr val="accent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latin typeface="+mn-lt"/>
                        </a:rPr>
                        <a:t>Female</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[Number of people or full-time equivalents]</a:t>
                      </a:r>
                      <a:endParaRPr lang="da-DK" sz="900" b="0">
                        <a:solidFill>
                          <a:schemeClr val="accent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da-DK" sz="900" b="0" noProof="0">
                          <a:solidFill>
                            <a:schemeClr val="tx2"/>
                          </a:solidFill>
                          <a:latin typeface="+mn-lt"/>
                        </a:rPr>
                        <a:t>Others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[Number of people or full-time equivalents]</a:t>
                      </a:r>
                      <a:endParaRPr kumimoji="0" lang="da-DK" sz="900" b="0" i="0" u="none" strike="noStrike" kern="1200" cap="none" spc="0" normalizeH="0" baseline="0" noProof="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r h="288000">
                <a:tc>
                  <a:txBody>
                    <a:bodyPr/>
                    <a:lstStyle/>
                    <a:p>
                      <a:r>
                        <a:rPr lang="da-DK" sz="900" b="0" noProof="0">
                          <a:solidFill>
                            <a:schemeClr val="tx2"/>
                          </a:solidFill>
                          <a:latin typeface="+mn-lt"/>
                        </a:rPr>
                        <a:t>Not registered</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[Number of people or full-time equivalents]</a:t>
                      </a:r>
                      <a:endParaRPr kumimoji="0" lang="da-DK" sz="900" b="0" i="0" u="none" strike="noStrike" kern="1200" cap="none" spc="0" normalizeH="0" baseline="0" noProof="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51098499"/>
                  </a:ext>
                </a:extLst>
              </a:tr>
              <a:tr h="288000">
                <a:tc>
                  <a:txBody>
                    <a:bodyPr/>
                    <a:lstStyle/>
                    <a:p>
                      <a:r>
                        <a:rPr lang="da-DK" sz="900" b="0" noProof="0">
                          <a:solidFill>
                            <a:schemeClr val="tx2"/>
                          </a:solidFill>
                          <a:latin typeface="+mn-lt"/>
                        </a:rPr>
                        <a:t>Total number of employees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[Number of people or full-time equivalents]</a:t>
                      </a:r>
                      <a:endParaRPr kumimoji="0" lang="da-DK" sz="900" b="0" i="0" u="none" strike="noStrike" kern="1200" cap="none" spc="0" normalizeH="0" baseline="0" noProof="0" dirty="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41900251"/>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1296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Full-time equivalents </a:t>
            </a:r>
          </a:p>
          <a:p>
            <a:pPr algn="l">
              <a:lnSpc>
                <a:spcPct val="106000"/>
              </a:lnSpc>
            </a:pPr>
            <a:r>
              <a:rPr lang="da-DK" sz="900" spc="-10">
                <a:solidFill>
                  <a:schemeClr val="tx2"/>
                </a:solidFill>
              </a:rPr>
              <a:t>A unit that indicates the workload of an employee in a way that makes workloads comparable in different contexts. A full-time equivalent of 1.0 corresponds to one full-time position.</a:t>
            </a:r>
          </a:p>
          <a:p>
            <a:pPr algn="l">
              <a:lnSpc>
                <a:spcPct val="106000"/>
              </a:lnSpc>
            </a:pPr>
            <a:endParaRPr lang="da-DK" sz="900" spc="-10">
              <a:solidFill>
                <a:schemeClr val="tx2"/>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209508"/>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19</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Tree>
    <p:extLst>
      <p:ext uri="{BB962C8B-B14F-4D97-AF65-F5344CB8AC3E}">
        <p14:creationId xmlns:p14="http://schemas.microsoft.com/office/powerpoint/2010/main" val="229897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C63-E276-121C-BA76-9AFE9E712D36}"/>
              </a:ext>
            </a:extLst>
          </p:cNvPr>
          <p:cNvSpPr>
            <a:spLocks noGrp="1"/>
          </p:cNvSpPr>
          <p:nvPr>
            <p:ph type="title"/>
          </p:nvPr>
        </p:nvSpPr>
        <p:spPr>
          <a:xfrm>
            <a:off x="518600" y="513927"/>
            <a:ext cx="11165400" cy="249299"/>
          </a:xfrm>
        </p:spPr>
        <p:txBody>
          <a:bodyPr/>
          <a:lstStyle/>
          <a:p>
            <a:r>
              <a:rPr lang="da-DK" noProof="0"/>
              <a:t>About this ESG template</a:t>
            </a:r>
          </a:p>
        </p:txBody>
      </p:sp>
      <p:sp>
        <p:nvSpPr>
          <p:cNvPr id="3" name="Text Placeholder 2">
            <a:extLst>
              <a:ext uri="{FF2B5EF4-FFF2-40B4-BE49-F238E27FC236}">
                <a16:creationId xmlns:a16="http://schemas.microsoft.com/office/drawing/2014/main" id="{D6D7A404-E7D4-108A-56AE-E2A96754075B}"/>
              </a:ext>
            </a:extLst>
          </p:cNvPr>
          <p:cNvSpPr>
            <a:spLocks noGrp="1"/>
          </p:cNvSpPr>
          <p:nvPr>
            <p:ph type="body" sz="quarter" idx="14"/>
          </p:nvPr>
        </p:nvSpPr>
        <p:spPr>
          <a:xfrm>
            <a:off x="508000" y="997712"/>
            <a:ext cx="3513138" cy="5327650"/>
          </a:xfrm>
        </p:spPr>
        <p:txBody>
          <a:bodyPr/>
          <a:lstStyle/>
          <a:p>
            <a:pPr>
              <a:spcAft>
                <a:spcPts val="600"/>
              </a:spcAft>
            </a:pPr>
            <a:r>
              <a:rPr lang="da-DK" sz="1000" b="1" noProof="0"/>
              <a:t>Basic </a:t>
            </a:r>
            <a:r>
              <a:rPr lang="da-DK" sz="1000" noProof="0"/>
              <a:t>ESG</a:t>
            </a:r>
            <a:r>
              <a:rPr lang="da-DK" sz="1000" b="1" noProof="0"/>
              <a:t> information for SMEs </a:t>
            </a:r>
          </a:p>
          <a:p>
            <a:r>
              <a:rPr lang="da-DK" noProof="0"/>
              <a:t>This ESG template has been developed by the Danish Business Authority and is aimed at small and medium-sized companies that are not </a:t>
            </a:r>
            <a:r>
              <a:rPr lang="da-DK"/>
              <a:t>generally </a:t>
            </a:r>
            <a:r>
              <a:rPr lang="da-DK" noProof="0"/>
              <a:t>covered by the legal requirements for </a:t>
            </a:r>
            <a:r>
              <a:rPr lang="da-DK" noProof="0" err="1"/>
              <a:t>sustainability reporting</a:t>
            </a:r>
            <a:r>
              <a:rPr lang="da-DK" noProof="0"/>
              <a:t>, but can voluntarily choose to document their sustainability. </a:t>
            </a:r>
          </a:p>
          <a:p>
            <a:r>
              <a:rPr lang="da-DK" noProof="0"/>
              <a:t> </a:t>
            </a:r>
          </a:p>
          <a:p>
            <a:r>
              <a:rPr lang="da-DK" noProof="0"/>
              <a:t>The template is based on the best offer for SMEs' most basic sustainability documentation - namely the disclosure points in the draft of the new pan-European </a:t>
            </a:r>
            <a:r>
              <a:rPr lang="da-DK" b="1" u="sng" noProof="0"/>
              <a:t>voluntary </a:t>
            </a:r>
            <a:r>
              <a:rPr lang="da-DK" noProof="0"/>
              <a:t>standard for SME sustainability reporting (VSME). </a:t>
            </a:r>
          </a:p>
          <a:p>
            <a:endParaRPr lang="da-DK"/>
          </a:p>
          <a:p>
            <a:r>
              <a:rPr lang="da-DK" noProof="0"/>
              <a:t>The voluntary standard is divided into a "</a:t>
            </a:r>
            <a:r>
              <a:rPr lang="da-DK" noProof="0" err="1"/>
              <a:t>Basic Module</a:t>
            </a:r>
            <a:r>
              <a:rPr lang="da-DK" noProof="0"/>
              <a:t>" and an "Extended Module". You can see an overview of the information points in the two modules on the following pages.</a:t>
            </a:r>
          </a:p>
          <a:p>
            <a:endParaRPr lang="da-DK" b="1"/>
          </a:p>
          <a:p>
            <a:pPr>
              <a:spcAft>
                <a:spcPts val="600"/>
              </a:spcAft>
            </a:pPr>
            <a:r>
              <a:rPr lang="da-DK" sz="1000" b="1" noProof="0"/>
              <a:t>A tip to get started</a:t>
            </a:r>
          </a:p>
          <a:p>
            <a:r>
              <a:rPr lang="da-DK" noProof="0"/>
              <a:t>When creating your ESG inventory, it's not always possible to collect all the data. It doesn't have to be perfect. The most important thing is to get started where it provides the greatest business value for your company. </a:t>
            </a:r>
          </a:p>
          <a:p>
            <a:endParaRPr lang="da-DK" noProof="0"/>
          </a:p>
          <a:p>
            <a:r>
              <a:rPr lang="da-DK"/>
              <a:t>You can benefit from being open about your ESG data inventory process to your business partners who request ESG information about your company.</a:t>
            </a:r>
          </a:p>
          <a:p>
            <a:endParaRPr lang="da-DK"/>
          </a:p>
          <a:p>
            <a:r>
              <a:rPr lang="da-DK" noProof="0"/>
              <a:t>Please note that the template is for guidance only. You are </a:t>
            </a:r>
            <a:br>
              <a:rPr lang="da-DK" noProof="0"/>
            </a:br>
            <a:r>
              <a:rPr lang="da-DK" noProof="0"/>
              <a:t>responsible for your own data and other information in the template. </a:t>
            </a:r>
            <a:endParaRPr lang="da-DK"/>
          </a:p>
          <a:p>
            <a:endParaRPr lang="da-DK" noProof="0">
              <a:hlinkClick r:id="rId3"/>
            </a:endParaRPr>
          </a:p>
          <a:p>
            <a:r>
              <a:rPr lang="da-DK" noProof="0">
                <a:hlinkClick r:id="rId3"/>
              </a:rPr>
              <a:t>Find help with your ESG reporting on the Company Guide</a:t>
            </a:r>
            <a:endParaRPr lang="da-DK" noProof="0"/>
          </a:p>
          <a:p>
            <a:endParaRPr lang="da-DK"/>
          </a:p>
          <a:p>
            <a:endParaRPr lang="da-DK" noProof="0"/>
          </a:p>
          <a:p>
            <a:endParaRPr lang="da-DK" noProof="0"/>
          </a:p>
          <a:p>
            <a:endParaRPr lang="da-DK" b="1"/>
          </a:p>
          <a:p>
            <a:endParaRPr lang="da-DK" b="1" noProof="0"/>
          </a:p>
          <a:p>
            <a:endParaRPr lang="da-DK" noProof="0"/>
          </a:p>
          <a:p>
            <a:r>
              <a:rPr lang="da-DK" noProof="0"/>
              <a:t> </a:t>
            </a:r>
          </a:p>
        </p:txBody>
      </p:sp>
      <p:sp>
        <p:nvSpPr>
          <p:cNvPr id="4" name="Text Placeholder 3">
            <a:extLst>
              <a:ext uri="{FF2B5EF4-FFF2-40B4-BE49-F238E27FC236}">
                <a16:creationId xmlns:a16="http://schemas.microsoft.com/office/drawing/2014/main" id="{EFA1567A-47B0-2B5A-FE6E-AD1BEDC282D7}"/>
              </a:ext>
            </a:extLst>
          </p:cNvPr>
          <p:cNvSpPr>
            <a:spLocks noGrp="1"/>
          </p:cNvSpPr>
          <p:nvPr>
            <p:ph type="body" sz="quarter" idx="15"/>
          </p:nvPr>
        </p:nvSpPr>
        <p:spPr>
          <a:xfrm>
            <a:off x="4338638" y="1015683"/>
            <a:ext cx="3513137" cy="5328284"/>
          </a:xfrm>
        </p:spPr>
        <p:txBody>
          <a:bodyPr vert="horz" lIns="0" tIns="0" rIns="0" bIns="0" rtlCol="0" anchor="t">
            <a:noAutofit/>
          </a:bodyPr>
          <a:lstStyle/>
          <a:p>
            <a:r>
              <a:rPr lang="da-DK" sz="1000" b="1" noProof="0"/>
              <a:t>You can use the ESG template in different </a:t>
            </a:r>
            <a:r>
              <a:rPr lang="da-DK" sz="1000" noProof="0"/>
              <a:t>ways </a:t>
            </a:r>
          </a:p>
          <a:p>
            <a:r>
              <a:rPr lang="da-DK" noProof="0"/>
              <a:t> </a:t>
            </a:r>
          </a:p>
          <a:p>
            <a:pPr marL="171450" indent="-171450">
              <a:buFont typeface="Arial" panose="020B0604020202020204" pitchFamily="34" charset="0"/>
              <a:buChar char="•"/>
            </a:pPr>
            <a:r>
              <a:rPr lang="da-DK" b="1" noProof="0">
                <a:latin typeface="+mj-lt"/>
              </a:rPr>
              <a:t>If you want inspiration for the content of a sustainability report, </a:t>
            </a:r>
            <a:r>
              <a:rPr lang="da-DK" noProof="0"/>
              <a:t>you can use this template to see which ESG data points that customers and business partners are generally expected to request from SMEs. You are free to add and delete data points in the ESG template, depending on what you think will provide the greatest business value for your company. The template can be </a:t>
            </a:r>
            <a:r>
              <a:rPr lang="da-DK"/>
              <a:t>used both </a:t>
            </a:r>
            <a:r>
              <a:rPr lang="da-DK" noProof="0"/>
              <a:t>internally in the company and in relation to external business partners. </a:t>
            </a:r>
          </a:p>
          <a:p>
            <a:pPr marL="171450" indent="-171450">
              <a:buFont typeface="Arial" panose="020B0604020202020204" pitchFamily="34" charset="0"/>
              <a:buChar char="•"/>
            </a:pPr>
            <a:endParaRPr lang="da-DK" noProof="0">
              <a:latin typeface="+mj-lt"/>
            </a:endParaRPr>
          </a:p>
          <a:p>
            <a:pPr marL="171450" indent="-171450">
              <a:buFont typeface="Arial" panose="020B0604020202020204" pitchFamily="34" charset="0"/>
              <a:buChar char="•"/>
            </a:pPr>
            <a:r>
              <a:rPr lang="da-DK" b="1" noProof="0">
                <a:latin typeface="+mj-lt"/>
              </a:rPr>
              <a:t>If you want to do </a:t>
            </a:r>
            <a:r>
              <a:rPr lang="da-DK" b="1" noProof="0" err="1">
                <a:latin typeface="+mj-lt"/>
              </a:rPr>
              <a:t>sustainability reporting </a:t>
            </a:r>
            <a:r>
              <a:rPr lang="da-DK" b="1" noProof="0">
                <a:latin typeface="+mj-lt"/>
              </a:rPr>
              <a:t>according to the voluntary SME standard, </a:t>
            </a:r>
            <a:r>
              <a:rPr lang="da-DK" noProof="0"/>
              <a:t>you can use this ESG template. The template contains all the information points from both the Basic Module and the </a:t>
            </a:r>
            <a:r>
              <a:rPr lang="da-DK" noProof="0" err="1"/>
              <a:t>Extended Module </a:t>
            </a:r>
            <a:r>
              <a:rPr lang="da-DK" noProof="0"/>
              <a:t>of the voluntary SME standard. If you want to make a voluntary sustainability report according to the Basic Module - and possibly </a:t>
            </a:r>
            <a:r>
              <a:rPr lang="da-DK" noProof="0" err="1"/>
              <a:t>the Extended Module </a:t>
            </a:r>
            <a:r>
              <a:rPr lang="da-DK"/>
              <a:t>- </a:t>
            </a:r>
            <a:r>
              <a:rPr lang="da-DK" noProof="0"/>
              <a:t>there are requirements for form and preparation that you should follow. The requirements help to ensure consistent use of the standard. Specifically, this means that you must follow the information for each disclosure item in the template, which </a:t>
            </a:r>
            <a:r>
              <a:rPr lang="da-DK"/>
              <a:t>indicates </a:t>
            </a:r>
            <a:r>
              <a:rPr lang="da-DK" noProof="0"/>
              <a:t>whether the individual item either "must", "may" or "shall, if applicable" be disclosed. </a:t>
            </a:r>
          </a:p>
          <a:p>
            <a:r>
              <a:rPr lang="da-DK" noProof="0"/>
              <a:t> </a:t>
            </a:r>
          </a:p>
          <a:p>
            <a:pPr marL="171450" indent="-171450">
              <a:buFont typeface="Arial" panose="020B0604020202020204" pitchFamily="34" charset="0"/>
              <a:buChar char="•"/>
            </a:pPr>
            <a:r>
              <a:rPr lang="da-DK" b="1" noProof="0">
                <a:latin typeface="+mj-lt"/>
              </a:rPr>
              <a:t>If you want to integrate your ESG statement into your annual report, </a:t>
            </a:r>
            <a:br>
              <a:rPr lang="da-DK" b="1" noProof="0">
                <a:solidFill>
                  <a:srgbClr val="8DA294"/>
                </a:solidFill>
              </a:rPr>
            </a:br>
            <a:r>
              <a:rPr lang="da-DK" noProof="0"/>
              <a:t>you can choose to include </a:t>
            </a:r>
            <a:r>
              <a:rPr lang="da-DK"/>
              <a:t>the ESG statement in </a:t>
            </a:r>
            <a:r>
              <a:rPr lang="da-DK" noProof="0"/>
              <a:t>its entirety or select the relevant, exhaustive data for what you are reporting. There is no legal requirement for SMEs to integrate the ESG statement into the annual report, but it is possible </a:t>
            </a:r>
            <a:r>
              <a:rPr lang="da-DK"/>
              <a:t>to </a:t>
            </a:r>
            <a:r>
              <a:rPr lang="da-DK" noProof="0"/>
              <a:t>do so on a voluntary basis.</a:t>
            </a:r>
          </a:p>
          <a:p>
            <a:endParaRPr lang="da-DK" noProof="0"/>
          </a:p>
        </p:txBody>
      </p:sp>
      <p:sp>
        <p:nvSpPr>
          <p:cNvPr id="13" name="Rectangle 12">
            <a:extLst>
              <a:ext uri="{FF2B5EF4-FFF2-40B4-BE49-F238E27FC236}">
                <a16:creationId xmlns:a16="http://schemas.microsoft.com/office/drawing/2014/main" id="{14C8F36D-358C-21B7-4BD2-2417A4F40ED2}"/>
              </a:ext>
            </a:extLst>
          </p:cNvPr>
          <p:cNvSpPr/>
          <p:nvPr/>
        </p:nvSpPr>
        <p:spPr>
          <a:xfrm>
            <a:off x="8169274" y="1015682"/>
            <a:ext cx="3514725" cy="2899093"/>
          </a:xfrm>
          <a:prstGeom prst="rect">
            <a:avLst/>
          </a:prstGeom>
          <a:solidFill>
            <a:srgbClr val="5F7D69"/>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da-DK" sz="1000" b="1" spc="-10">
                <a:latin typeface="+mj-lt"/>
              </a:rPr>
              <a:t>What is the voluntary SME standard?</a:t>
            </a:r>
          </a:p>
          <a:p>
            <a:pPr>
              <a:lnSpc>
                <a:spcPct val="106000"/>
              </a:lnSpc>
            </a:pPr>
            <a:endParaRPr lang="da-DK" sz="1000" b="1" spc="-10">
              <a:latin typeface="+mj-lt"/>
            </a:endParaRPr>
          </a:p>
          <a:p>
            <a:pPr>
              <a:lnSpc>
                <a:spcPct val="106000"/>
              </a:lnSpc>
            </a:pPr>
            <a:r>
              <a:rPr lang="da-DK" sz="900" spc="-10"/>
              <a:t>The EU has developed a standard for SMEs that want to </a:t>
            </a:r>
            <a:r>
              <a:rPr lang="da-DK" sz="900" u="sng" spc="-10"/>
              <a:t>voluntarily </a:t>
            </a:r>
            <a:r>
              <a:rPr lang="da-DK" sz="900" spc="-10"/>
              <a:t>work with sustainability reporting. The purpose of the voluntary standard is to enable SMEs and their partners to ask and respond in a consistent and efficient way when sharing sustainability data between companies. </a:t>
            </a:r>
          </a:p>
          <a:p>
            <a:pPr>
              <a:lnSpc>
                <a:spcPct val="106000"/>
              </a:lnSpc>
            </a:pPr>
            <a:endParaRPr lang="da-DK" sz="900" spc="-10"/>
          </a:p>
          <a:p>
            <a:pPr>
              <a:lnSpc>
                <a:spcPct val="106000"/>
              </a:lnSpc>
            </a:pPr>
            <a:r>
              <a:rPr lang="da-DK" sz="900" spc="-10"/>
              <a:t>In the ESG template, there are running references to the relevant disclosure points in the original text of the standard if you need to know the exact text where the disclosure point originates. The reference in the template is formulated as "(item x)". </a:t>
            </a:r>
          </a:p>
          <a:p>
            <a:pPr>
              <a:lnSpc>
                <a:spcPct val="106000"/>
              </a:lnSpc>
            </a:pPr>
            <a:endParaRPr lang="da-DK" sz="900" spc="-10"/>
          </a:p>
          <a:p>
            <a:pPr lvl="1">
              <a:lnSpc>
                <a:spcPct val="106000"/>
              </a:lnSpc>
            </a:pPr>
            <a:endParaRPr lang="da-DK" sz="900" spc="-10"/>
          </a:p>
          <a:p>
            <a:pPr lvl="1">
              <a:lnSpc>
                <a:spcPct val="106000"/>
              </a:lnSpc>
            </a:pPr>
            <a:r>
              <a:rPr lang="da-DK" sz="900" spc="-10">
                <a:hlinkClick r:id="rId4">
                  <a:extLst>
                    <a:ext uri="{A12FA001-AC4F-418D-AE19-62706E023703}">
                      <ahyp:hlinkClr xmlns:ahyp="http://schemas.microsoft.com/office/drawing/2018/hyperlinkcolor" val="tx"/>
                    </a:ext>
                  </a:extLst>
                </a:hlinkClick>
              </a:rPr>
              <a:t>Read more about the voluntary standard for SME </a:t>
            </a:r>
            <a:r>
              <a:rPr lang="da-DK" sz="900" spc="-10" err="1">
                <a:hlinkClick r:id="rId4">
                  <a:extLst>
                    <a:ext uri="{A12FA001-AC4F-418D-AE19-62706E023703}">
                      <ahyp:hlinkClr xmlns:ahyp="http://schemas.microsoft.com/office/drawing/2018/hyperlinkcolor" val="tx"/>
                    </a:ext>
                  </a:extLst>
                </a:hlinkClick>
              </a:rPr>
              <a:t>sustainability reporting </a:t>
            </a:r>
            <a:r>
              <a:rPr lang="da-DK" sz="900" spc="-10">
                <a:hlinkClick r:id="rId4">
                  <a:extLst>
                    <a:ext uri="{A12FA001-AC4F-418D-AE19-62706E023703}">
                      <ahyp:hlinkClr xmlns:ahyp="http://schemas.microsoft.com/office/drawing/2018/hyperlinkcolor" val="tx"/>
                    </a:ext>
                  </a:extLst>
                </a:hlinkClick>
              </a:rPr>
              <a:t>on the Business Guide</a:t>
            </a:r>
            <a:endParaRPr lang="da-DK" sz="900" spc="-10"/>
          </a:p>
          <a:p>
            <a:pPr lvl="1">
              <a:lnSpc>
                <a:spcPct val="106000"/>
              </a:lnSpc>
            </a:pPr>
            <a:endParaRPr lang="da-DK" sz="900" spc="-10"/>
          </a:p>
          <a:p>
            <a:pPr lvl="1">
              <a:lnSpc>
                <a:spcPct val="106000"/>
              </a:lnSpc>
            </a:pPr>
            <a:endParaRPr lang="da-DK" sz="900" spc="-10"/>
          </a:p>
          <a:p>
            <a:pPr lvl="1">
              <a:lnSpc>
                <a:spcPct val="106000"/>
              </a:lnSpc>
            </a:pPr>
            <a:endParaRPr lang="da-DK" sz="900" spc="-10"/>
          </a:p>
        </p:txBody>
      </p:sp>
      <p:sp>
        <p:nvSpPr>
          <p:cNvPr id="14" name="Rectangle 13">
            <a:extLst>
              <a:ext uri="{FF2B5EF4-FFF2-40B4-BE49-F238E27FC236}">
                <a16:creationId xmlns:a16="http://schemas.microsoft.com/office/drawing/2014/main" id="{DCDCB261-81FE-4346-FB64-2A53D1313EA8}"/>
              </a:ext>
            </a:extLst>
          </p:cNvPr>
          <p:cNvSpPr/>
          <p:nvPr/>
        </p:nvSpPr>
        <p:spPr>
          <a:xfrm>
            <a:off x="8169273" y="4233906"/>
            <a:ext cx="3514725" cy="87572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da-DK" sz="1000" b="1" spc="-10">
                <a:solidFill>
                  <a:srgbClr val="1B4529"/>
                </a:solidFill>
                <a:latin typeface="+mj-lt"/>
              </a:rPr>
              <a:t>Version 3.0 - February 2025</a:t>
            </a:r>
          </a:p>
          <a:p>
            <a:pPr>
              <a:lnSpc>
                <a:spcPct val="106000"/>
              </a:lnSpc>
            </a:pPr>
            <a:r>
              <a:rPr lang="da-DK" sz="900" spc="-10">
                <a:solidFill>
                  <a:srgbClr val="1B4529"/>
                </a:solidFill>
              </a:rPr>
              <a:t>The template is continuously updated as the voluntary standard evolves. </a:t>
            </a:r>
          </a:p>
          <a:p>
            <a:pPr>
              <a:lnSpc>
                <a:spcPct val="106000"/>
              </a:lnSpc>
            </a:pPr>
            <a:endParaRPr lang="da-DK" sz="900" b="1" spc="-10">
              <a:solidFill>
                <a:srgbClr val="1B4529"/>
              </a:solidFill>
            </a:endParaRPr>
          </a:p>
        </p:txBody>
      </p:sp>
      <p:pic>
        <p:nvPicPr>
          <p:cNvPr id="5" name="Graphic 19">
            <a:extLst>
              <a:ext uri="{FF2B5EF4-FFF2-40B4-BE49-F238E27FC236}">
                <a16:creationId xmlns:a16="http://schemas.microsoft.com/office/drawing/2014/main" id="{D5C6505A-1B6A-009B-A96B-DF5C919A4A7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1036" y="3371310"/>
            <a:ext cx="204216" cy="216980"/>
          </a:xfrm>
          <a:prstGeom prst="rect">
            <a:avLst/>
          </a:prstGeom>
        </p:spPr>
      </p:pic>
    </p:spTree>
    <p:extLst>
      <p:ext uri="{BB962C8B-B14F-4D97-AF65-F5344CB8AC3E}">
        <p14:creationId xmlns:p14="http://schemas.microsoft.com/office/powerpoint/2010/main" val="371614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Own workforce: General characteristics (B8) - continued</a:t>
            </a:r>
          </a:p>
        </p:txBody>
      </p:sp>
      <p:sp>
        <p:nvSpPr>
          <p:cNvPr id="21" name="Rectangle 7">
            <a:extLst>
              <a:ext uri="{FF2B5EF4-FFF2-40B4-BE49-F238E27FC236}">
                <a16:creationId xmlns:a16="http://schemas.microsoft.com/office/drawing/2014/main" id="{743F4A71-D05D-30CF-1F91-49C70E978614}"/>
              </a:ext>
            </a:extLst>
          </p:cNvPr>
          <p:cNvSpPr/>
          <p:nvPr/>
        </p:nvSpPr>
        <p:spPr>
          <a:xfrm>
            <a:off x="433537" y="3537636"/>
            <a:ext cx="7343772" cy="7214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Employee turnover should only be filled in if your company employs more than 50 people. </a:t>
            </a: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284011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a:solidFill>
                  <a:schemeClr val="tx2"/>
                </a:solidFill>
              </a:rPr>
              <a:t>Country (where the employment contract is concluded</a:t>
            </a:r>
            <a:r>
              <a:rPr lang="da-DK" sz="900" spc="-10">
                <a:solidFill>
                  <a:schemeClr val="tx2"/>
                </a:solidFill>
                <a:latin typeface="+mj-lt"/>
              </a:rPr>
              <a:t>) </a:t>
            </a:r>
          </a:p>
          <a:p>
            <a:pPr algn="l">
              <a:lnSpc>
                <a:spcPct val="106000"/>
              </a:lnSpc>
            </a:pPr>
            <a:r>
              <a:rPr lang="da-DK" sz="900" spc="-10">
                <a:solidFill>
                  <a:schemeClr val="tx2"/>
                </a:solidFill>
                <a:latin typeface="+mj-lt"/>
              </a:rPr>
              <a:t>In the table, you need to report the total number of employees your company has in countries outside of Denmark. These can be both permanent employees and employees in various forms of temporary employment. The country where the employment contract was </a:t>
            </a:r>
            <a:r>
              <a:rPr lang="da-DK" sz="900" u="sng" spc="-10">
                <a:solidFill>
                  <a:schemeClr val="tx2"/>
                </a:solidFill>
                <a:latin typeface="+mj-lt"/>
              </a:rPr>
              <a:t>signed </a:t>
            </a:r>
            <a:r>
              <a:rPr lang="da-DK" sz="900" spc="-10">
                <a:solidFill>
                  <a:schemeClr val="tx2"/>
                </a:solidFill>
                <a:latin typeface="+mj-lt"/>
              </a:rPr>
              <a:t>is decisive for the calculation.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The employee's place of residence is irrelevant for the calculation. For example, an employee may have a Danish employment contract but be resident in a country other than Denmark.</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Employee turnover </a:t>
            </a:r>
            <a:r>
              <a:rPr lang="da-DK" sz="900" spc="-10">
                <a:solidFill>
                  <a:schemeClr val="tx2"/>
                </a:solidFill>
                <a:latin typeface="+mj-lt"/>
              </a:rPr>
              <a:t>refers to employees who leave your company either voluntarily, or due to dismissal, retirement or death due to an accident at work.</a:t>
            </a: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6" name="Graphic 25">
            <a:extLst>
              <a:ext uri="{FF2B5EF4-FFF2-40B4-BE49-F238E27FC236}">
                <a16:creationId xmlns:a16="http://schemas.microsoft.com/office/drawing/2014/main" id="{60629037-B878-CA2E-A2A1-00BE8A20F1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907877"/>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2" name="Rectangle 18">
            <a:extLst>
              <a:ext uri="{FF2B5EF4-FFF2-40B4-BE49-F238E27FC236}">
                <a16:creationId xmlns:a16="http://schemas.microsoft.com/office/drawing/2014/main" id="{B944E8BA-7C94-7119-B91A-FF0C3D26488E}"/>
              </a:ext>
            </a:extLst>
          </p:cNvPr>
          <p:cNvSpPr/>
          <p:nvPr/>
        </p:nvSpPr>
        <p:spPr>
          <a:xfrm>
            <a:off x="433533" y="4980727"/>
            <a:ext cx="7343776" cy="11730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to filling in the information point</a:t>
            </a:r>
          </a:p>
          <a:p>
            <a:pPr algn="l">
              <a:lnSpc>
                <a:spcPct val="106000"/>
              </a:lnSpc>
            </a:pPr>
            <a:endParaRPr lang="da-DK" sz="900" b="1" spc="-10">
              <a:solidFill>
                <a:schemeClr val="tx2"/>
              </a:solidFill>
            </a:endParaRPr>
          </a:p>
          <a:p>
            <a:pPr algn="l"/>
            <a:r>
              <a:rPr lang="da-DK" sz="900" spc="-10">
                <a:solidFill>
                  <a:schemeClr val="tx2"/>
                </a:solidFill>
              </a:rPr>
              <a:t>To calculate your company's employee turnover, use the following formula:</a:t>
            </a:r>
          </a:p>
        </p:txBody>
      </p:sp>
      <p:graphicFrame>
        <p:nvGraphicFramePr>
          <p:cNvPr id="7" name="Table 18">
            <a:extLst>
              <a:ext uri="{FF2B5EF4-FFF2-40B4-BE49-F238E27FC236}">
                <a16:creationId xmlns:a16="http://schemas.microsoft.com/office/drawing/2014/main" id="{3C907E51-2F2D-2983-689A-37752E228E9C}"/>
              </a:ext>
            </a:extLst>
          </p:cNvPr>
          <p:cNvGraphicFramePr>
            <a:graphicFrameLocks noGrp="1"/>
          </p:cNvGraphicFramePr>
          <p:nvPr>
            <p:extLst>
              <p:ext uri="{D42A27DB-BD31-4B8C-83A1-F6EECF244321}">
                <p14:modId xmlns:p14="http://schemas.microsoft.com/office/powerpoint/2010/main" val="2868576049"/>
              </p:ext>
            </p:extLst>
          </p:nvPr>
        </p:nvGraphicFramePr>
        <p:xfrm>
          <a:off x="726054" y="5667368"/>
          <a:ext cx="6918015" cy="389520"/>
        </p:xfrm>
        <a:graphic>
          <a:graphicData uri="http://schemas.openxmlformats.org/drawingml/2006/table">
            <a:tbl>
              <a:tblPr firstRow="1" bandRow="1">
                <a:tableStyleId>{2D5ABB26-0587-4C30-8999-92F81FD0307C}</a:tableStyleId>
              </a:tblPr>
              <a:tblGrid>
                <a:gridCol w="4812769">
                  <a:extLst>
                    <a:ext uri="{9D8B030D-6E8A-4147-A177-3AD203B41FA5}">
                      <a16:colId xmlns:a16="http://schemas.microsoft.com/office/drawing/2014/main" val="415512874"/>
                    </a:ext>
                  </a:extLst>
                </a:gridCol>
                <a:gridCol w="637953">
                  <a:extLst>
                    <a:ext uri="{9D8B030D-6E8A-4147-A177-3AD203B41FA5}">
                      <a16:colId xmlns:a16="http://schemas.microsoft.com/office/drawing/2014/main" val="357143271"/>
                    </a:ext>
                  </a:extLst>
                </a:gridCol>
                <a:gridCol w="1467293">
                  <a:extLst>
                    <a:ext uri="{9D8B030D-6E8A-4147-A177-3AD203B41FA5}">
                      <a16:colId xmlns:a16="http://schemas.microsoft.com/office/drawing/2014/main" val="4151931152"/>
                    </a:ext>
                  </a:extLst>
                </a:gridCol>
              </a:tblGrid>
              <a:tr h="156729">
                <a:tc>
                  <a:txBody>
                    <a:bodyPr/>
                    <a:lstStyle/>
                    <a:p>
                      <a:pPr algn="ctr"/>
                      <a:r>
                        <a:rPr lang="da-DK" sz="900" b="0" i="1" noProof="0">
                          <a:solidFill>
                            <a:schemeClr val="tx2"/>
                          </a:solidFill>
                        </a:rPr>
                        <a:t>The number of employees who have left the company within the reporting year</a:t>
                      </a: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ctr"/>
                      <a:r>
                        <a:rPr lang="da-DK" sz="900" b="0" i="1" noProof="0">
                          <a:solidFill>
                            <a:schemeClr val="tx2"/>
                          </a:solidFill>
                        </a:rPr>
                        <a:t>X 100</a:t>
                      </a:r>
                    </a:p>
                  </a:txBody>
                  <a:tcPr marL="36000" marR="36000" marT="28800" marB="28800" anchor="ctr"/>
                </a:tc>
                <a:tc rowSpan="2">
                  <a:txBody>
                    <a:bodyPr/>
                    <a:lstStyle/>
                    <a:p>
                      <a:pPr algn="l"/>
                      <a:r>
                        <a:rPr lang="da-DK" sz="900" b="0" i="1" noProof="0">
                          <a:solidFill>
                            <a:schemeClr val="tx2"/>
                          </a:solidFill>
                        </a:rPr>
                        <a:t>= Employee turnover</a:t>
                      </a:r>
                    </a:p>
                  </a:txBody>
                  <a:tcPr marL="36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Average number of employees within the reporting year</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da-DK" sz="900" b="0" noProof="0">
                        <a:solidFill>
                          <a:schemeClr val="tx2"/>
                        </a:solidFill>
                      </a:endParaRP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endParaRPr lang="da-DK"/>
                    </a:p>
                  </a:txBody>
                  <a:tcPr/>
                </a:tc>
                <a:extLst>
                  <a:ext uri="{0D108BD9-81ED-4DB2-BD59-A6C34878D82A}">
                    <a16:rowId xmlns:a16="http://schemas.microsoft.com/office/drawing/2014/main" val="1013102162"/>
                  </a:ext>
                </a:extLst>
              </a:tr>
            </a:tbl>
          </a:graphicData>
        </a:graphic>
      </p:graphicFrame>
      <p:pic>
        <p:nvPicPr>
          <p:cNvPr id="11" name="Graphic 20">
            <a:extLst>
              <a:ext uri="{FF2B5EF4-FFF2-40B4-BE49-F238E27FC236}">
                <a16:creationId xmlns:a16="http://schemas.microsoft.com/office/drawing/2014/main" id="{7FD58F62-120C-4E31-CD3E-6C58FAE964C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556" y="5091446"/>
            <a:ext cx="207455" cy="232601"/>
          </a:xfrm>
          <a:prstGeom prst="rect">
            <a:avLst/>
          </a:prstGeom>
        </p:spPr>
      </p:pic>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1421674378"/>
              </p:ext>
            </p:extLst>
          </p:nvPr>
        </p:nvGraphicFramePr>
        <p:xfrm>
          <a:off x="433537" y="4306866"/>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r>
                        <a:rPr lang="da-DK" sz="900" b="1">
                          <a:solidFill>
                            <a:schemeClr val="tx2"/>
                          </a:solidFill>
                        </a:rPr>
                        <a:t>Employee turnover </a:t>
                      </a:r>
                      <a:r>
                        <a:rPr lang="da-DK" sz="900" b="0">
                          <a:solidFill>
                            <a:schemeClr val="tx2"/>
                          </a:solidFill>
                        </a:rPr>
                        <a:t>(item 40)</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[Insert in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2" name="Rectangle 7">
            <a:extLst>
              <a:ext uri="{FF2B5EF4-FFF2-40B4-BE49-F238E27FC236}">
                <a16:creationId xmlns:a16="http://schemas.microsoft.com/office/drawing/2014/main" id="{2B881DB8-5B63-9A3C-42A7-86D5BF88894B}"/>
              </a:ext>
            </a:extLst>
          </p:cNvPr>
          <p:cNvSpPr/>
          <p:nvPr/>
        </p:nvSpPr>
        <p:spPr>
          <a:xfrm>
            <a:off x="433537" y="981085"/>
            <a:ext cx="7343772" cy="766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The number of employees by country should only be used if your company operates in other countries besides Denmark. </a:t>
            </a:r>
          </a:p>
        </p:txBody>
      </p:sp>
      <p:graphicFrame>
        <p:nvGraphicFramePr>
          <p:cNvPr id="13" name="Table 13">
            <a:extLst>
              <a:ext uri="{FF2B5EF4-FFF2-40B4-BE49-F238E27FC236}">
                <a16:creationId xmlns:a16="http://schemas.microsoft.com/office/drawing/2014/main" id="{7B83144D-9572-90B8-4162-BC58638F29A4}"/>
              </a:ext>
            </a:extLst>
          </p:cNvPr>
          <p:cNvGraphicFramePr>
            <a:graphicFrameLocks noGrp="1"/>
          </p:cNvGraphicFramePr>
          <p:nvPr>
            <p:extLst>
              <p:ext uri="{D42A27DB-BD31-4B8C-83A1-F6EECF244321}">
                <p14:modId xmlns:p14="http://schemas.microsoft.com/office/powerpoint/2010/main" val="2971534675"/>
              </p:ext>
            </p:extLst>
          </p:nvPr>
        </p:nvGraphicFramePr>
        <p:xfrm>
          <a:off x="433537" y="1796950"/>
          <a:ext cx="7343776" cy="1440000"/>
        </p:xfrm>
        <a:graphic>
          <a:graphicData uri="http://schemas.openxmlformats.org/drawingml/2006/table">
            <a:tbl>
              <a:tblPr firstRow="1">
                <a:tableStyleId>{2A488322-F2BA-4B5B-9748-0D474271808F}</a:tableStyleId>
              </a:tblPr>
              <a:tblGrid>
                <a:gridCol w="3925812">
                  <a:extLst>
                    <a:ext uri="{9D8B030D-6E8A-4147-A177-3AD203B41FA5}">
                      <a16:colId xmlns:a16="http://schemas.microsoft.com/office/drawing/2014/main" val="2698153288"/>
                    </a:ext>
                  </a:extLst>
                </a:gridCol>
                <a:gridCol w="3417964">
                  <a:extLst>
                    <a:ext uri="{9D8B030D-6E8A-4147-A177-3AD203B41FA5}">
                      <a16:colId xmlns:a16="http://schemas.microsoft.com/office/drawing/2014/main" val="2119413191"/>
                    </a:ext>
                  </a:extLst>
                </a:gridCol>
              </a:tblGrid>
              <a:tr h="288000">
                <a:tc>
                  <a:txBody>
                    <a:bodyPr/>
                    <a:lstStyle/>
                    <a:p>
                      <a:r>
                        <a:rPr lang="da-DK" sz="900" b="1">
                          <a:solidFill>
                            <a:schemeClr val="tx2"/>
                          </a:solidFill>
                        </a:rPr>
                        <a:t>Country (where the employment contract is concluded) </a:t>
                      </a:r>
                      <a:r>
                        <a:rPr lang="da-DK" sz="900" b="0">
                          <a:solidFill>
                            <a:schemeClr val="tx2"/>
                          </a:solidFill>
                        </a:rPr>
                        <a:t>(item 39c)</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rPr>
                        <a:t>Number of employees (number of people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da-DK" sz="900" b="0" noProof="0">
                          <a:solidFill>
                            <a:schemeClr val="tx2"/>
                          </a:solidFill>
                        </a:rPr>
                        <a:t>Denmark</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[Number of people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288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Country b</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da-DK" sz="900" b="0" noProof="0">
                          <a:solidFill>
                            <a:schemeClr val="accent2"/>
                          </a:solidFill>
                        </a:rPr>
                        <a:t>[Number of people or full-time equivalents]</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Country c</a:t>
                      </a:r>
                      <a:r>
                        <a:rPr lang="da-DK" sz="900" b="0">
                          <a:solidFill>
                            <a:schemeClr val="accent2"/>
                          </a:solidFill>
                          <a:latin typeface="Calibri" panose="020F0502020204030204" pitchFamily="34" charset="0"/>
                          <a:cs typeface="Calibri" panose="020F0502020204030204" pitchFamily="34" charset="0"/>
                        </a:rPr>
                        <a: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da-DK" sz="900" b="0" noProof="0">
                          <a:solidFill>
                            <a:schemeClr val="accent2"/>
                          </a:solidFill>
                        </a:rPr>
                        <a:t>[Number of people or full-time equivalents]</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da-DK" sz="900" b="0" noProof="0">
                          <a:solidFill>
                            <a:schemeClr val="tx2"/>
                          </a:solidFill>
                        </a:rPr>
                        <a:t>Total number of employees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[Number of people or full-time equivalents]</a:t>
                      </a:r>
                      <a:endParaRPr lang="da-DK" sz="900" b="0" dirty="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bl>
          </a:graphicData>
        </a:graphic>
      </p:graphicFrame>
      <p:pic>
        <p:nvPicPr>
          <p:cNvPr id="17" name="Graphic 7">
            <a:extLst>
              <a:ext uri="{FF2B5EF4-FFF2-40B4-BE49-F238E27FC236}">
                <a16:creationId xmlns:a16="http://schemas.microsoft.com/office/drawing/2014/main" id="{DE84D584-52B8-7762-201E-DE39DEADB2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557" y="1057782"/>
            <a:ext cx="207455" cy="232601"/>
          </a:xfrm>
          <a:prstGeom prst="rect">
            <a:avLst/>
          </a:prstGeom>
        </p:spPr>
      </p:pic>
      <p:pic>
        <p:nvPicPr>
          <p:cNvPr id="18" name="Graphic 7">
            <a:extLst>
              <a:ext uri="{FF2B5EF4-FFF2-40B4-BE49-F238E27FC236}">
                <a16:creationId xmlns:a16="http://schemas.microsoft.com/office/drawing/2014/main" id="{2F500231-D627-E395-F93F-FB53A3FF162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599" y="3623517"/>
            <a:ext cx="207455" cy="232601"/>
          </a:xfrm>
          <a:prstGeom prst="rect">
            <a:avLst/>
          </a:prstGeom>
        </p:spPr>
      </p:pic>
    </p:spTree>
    <p:extLst>
      <p:ext uri="{BB962C8B-B14F-4D97-AF65-F5344CB8AC3E}">
        <p14:creationId xmlns:p14="http://schemas.microsoft.com/office/powerpoint/2010/main" val="73926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Own workforce: Health and safety (B9)</a:t>
            </a:r>
          </a:p>
        </p:txBody>
      </p:sp>
      <p:sp>
        <p:nvSpPr>
          <p:cNvPr id="7" name="Rectangle 7">
            <a:extLst>
              <a:ext uri="{FF2B5EF4-FFF2-40B4-BE49-F238E27FC236}">
                <a16:creationId xmlns:a16="http://schemas.microsoft.com/office/drawing/2014/main" id="{B01ED3E8-8487-AF26-27EC-A7F24207A7DF}"/>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946508865"/>
              </p:ext>
            </p:extLst>
          </p:nvPr>
        </p:nvGraphicFramePr>
        <p:xfrm>
          <a:off x="507999" y="1526400"/>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Registered accidents at work </a:t>
                      </a:r>
                      <a:r>
                        <a:rPr lang="da-DK" sz="900" b="0">
                          <a:solidFill>
                            <a:schemeClr val="tx2"/>
                          </a:solidFill>
                        </a:rPr>
                        <a:t>(item 41a)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Number of</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Frequency</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1" name="Rectangle 7">
            <a:extLst>
              <a:ext uri="{FF2B5EF4-FFF2-40B4-BE49-F238E27FC236}">
                <a16:creationId xmlns:a16="http://schemas.microsoft.com/office/drawing/2014/main" id="{7EFAA828-141C-9C06-1160-F1BB8D2E8904}"/>
              </a:ext>
            </a:extLst>
          </p:cNvPr>
          <p:cNvSpPr/>
          <p:nvPr/>
        </p:nvSpPr>
        <p:spPr>
          <a:xfrm>
            <a:off x="507999" y="2586115"/>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graphicFrame>
        <p:nvGraphicFramePr>
          <p:cNvPr id="9" name="Table 8">
            <a:extLst>
              <a:ext uri="{FF2B5EF4-FFF2-40B4-BE49-F238E27FC236}">
                <a16:creationId xmlns:a16="http://schemas.microsoft.com/office/drawing/2014/main" id="{F34D7173-AC05-2CA2-966F-6F3A8736B5C6}"/>
              </a:ext>
            </a:extLst>
          </p:cNvPr>
          <p:cNvGraphicFramePr>
            <a:graphicFrameLocks noGrp="1"/>
          </p:cNvGraphicFramePr>
          <p:nvPr>
            <p:extLst>
              <p:ext uri="{D42A27DB-BD31-4B8C-83A1-F6EECF244321}">
                <p14:modId xmlns:p14="http://schemas.microsoft.com/office/powerpoint/2010/main" val="1626331177"/>
              </p:ext>
            </p:extLst>
          </p:nvPr>
        </p:nvGraphicFramePr>
        <p:xfrm>
          <a:off x="507999" y="3102591"/>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Work-related deaths </a:t>
                      </a:r>
                      <a:r>
                        <a:rPr lang="da-DK" sz="900" b="0">
                          <a:solidFill>
                            <a:schemeClr val="tx2"/>
                          </a:solidFill>
                        </a:rPr>
                        <a:t>(item 41b)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As a result of work injury/accident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As a result of work-related ill health</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9" name="Rectangle 18">
            <a:extLst>
              <a:ext uri="{FF2B5EF4-FFF2-40B4-BE49-F238E27FC236}">
                <a16:creationId xmlns:a16="http://schemas.microsoft.com/office/drawing/2014/main" id="{5E6DD59F-7103-EFCF-A12E-E9F96640387C}"/>
              </a:ext>
            </a:extLst>
          </p:cNvPr>
          <p:cNvSpPr/>
          <p:nvPr/>
        </p:nvSpPr>
        <p:spPr>
          <a:xfrm>
            <a:off x="507999" y="4167960"/>
            <a:ext cx="7343776" cy="250716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filling in the information point</a:t>
            </a:r>
          </a:p>
          <a:p>
            <a:pPr algn="l">
              <a:lnSpc>
                <a:spcPct val="106000"/>
              </a:lnSpc>
            </a:pPr>
            <a:endParaRPr lang="da-DK" sz="900" b="1" spc="-10">
              <a:solidFill>
                <a:schemeClr val="tx2"/>
              </a:solidFill>
            </a:endParaRPr>
          </a:p>
          <a:p>
            <a:pPr algn="l"/>
            <a:r>
              <a:rPr lang="da-DK" sz="900" spc="-10">
                <a:solidFill>
                  <a:schemeClr val="tx2"/>
                </a:solidFill>
              </a:rPr>
              <a:t>The frequency of recorded accidents (item 42a) shall be calculated using the following formula:</a:t>
            </a:r>
          </a:p>
          <a:p>
            <a:pPr algn="l"/>
            <a:endParaRPr lang="da-DK" sz="900" spc="-10">
              <a:solidFill>
                <a:schemeClr val="tx2"/>
              </a:solidFill>
            </a:endParaRPr>
          </a:p>
          <a:p>
            <a:pPr algn="l"/>
            <a:endParaRPr lang="da-DK" sz="900" spc="-10">
              <a:solidFill>
                <a:schemeClr val="tx2"/>
              </a:solidFill>
            </a:endParaRPr>
          </a:p>
          <a:p>
            <a:pPr algn="l"/>
            <a:endParaRPr lang="da-DK" sz="900" spc="-10">
              <a:solidFill>
                <a:schemeClr val="tx2"/>
              </a:solidFill>
            </a:endParaRPr>
          </a:p>
          <a:p>
            <a:pPr algn="l"/>
            <a:endParaRPr lang="da-DK" sz="900" spc="-10">
              <a:solidFill>
                <a:schemeClr val="tx2"/>
              </a:solidFill>
            </a:endParaRPr>
          </a:p>
          <a:p>
            <a:pPr algn="l"/>
            <a:r>
              <a:rPr lang="da-DK" sz="900" spc="-10">
                <a:solidFill>
                  <a:schemeClr val="tx2"/>
                </a:solidFill>
              </a:rPr>
              <a:t>Feel free to estimate the number of hours worked if you can't calculate the exact number.</a:t>
            </a:r>
          </a:p>
          <a:p>
            <a:pPr algn="l"/>
            <a:endParaRPr lang="da-DK" sz="900" spc="-10">
              <a:solidFill>
                <a:schemeClr val="tx2"/>
              </a:solidFill>
            </a:endParaRPr>
          </a:p>
          <a:p>
            <a:pPr algn="l"/>
            <a:r>
              <a:rPr lang="da-DK" sz="900" spc="-10">
                <a:solidFill>
                  <a:schemeClr val="tx2"/>
                </a:solidFill>
              </a:rPr>
              <a:t>Example of frequency calculation: Company A has 40 employees who are assumed to work 2,000 hours per year = 80,000 hours. </a:t>
            </a:r>
          </a:p>
          <a:p>
            <a:pPr algn="l"/>
            <a:r>
              <a:rPr lang="da-DK" sz="900" spc="-10">
                <a:solidFill>
                  <a:schemeClr val="tx2"/>
                </a:solidFill>
              </a:rPr>
              <a:t>If 3 work-related accidents are registered in the given year, their frequency will be: </a:t>
            </a:r>
          </a:p>
          <a:p>
            <a:pPr algn="l"/>
            <a:r>
              <a:rPr lang="da-DK" sz="900" spc="-10">
                <a:solidFill>
                  <a:schemeClr val="tx2"/>
                </a:solidFill>
              </a:rPr>
              <a:t>3/80000*200000 = 7.5 accidents per 100 employees in that year.</a:t>
            </a:r>
          </a:p>
          <a:p>
            <a:pPr algn="l"/>
            <a:endParaRPr lang="da-DK" sz="900" spc="-10">
              <a:solidFill>
                <a:schemeClr val="tx2"/>
              </a:solidFill>
            </a:endParaRPr>
          </a:p>
          <a:p>
            <a:r>
              <a:rPr lang="da-DK" sz="900" spc="-10">
                <a:solidFill>
                  <a:schemeClr val="tx2"/>
                </a:solidFill>
              </a:rPr>
              <a:t>The frequency is calculated based on a common European assumption that a full-time working year consists of 2,000 hours per year, which is a higher number of hours on an annual basis than is often used in the Danish context. In order to compare the frequency of occupational accidents across companies in the EU, it must therefore be multiplied by 200,000.</a:t>
            </a:r>
          </a:p>
          <a:p>
            <a:pPr algn="l"/>
            <a:endParaRPr lang="da-DK" sz="900" spc="-10">
              <a:solidFill>
                <a:schemeClr val="tx2"/>
              </a:solidFill>
            </a:endParaRPr>
          </a:p>
        </p:txBody>
      </p:sp>
      <p:graphicFrame>
        <p:nvGraphicFramePr>
          <p:cNvPr id="3" name="Table 2">
            <a:extLst>
              <a:ext uri="{FF2B5EF4-FFF2-40B4-BE49-F238E27FC236}">
                <a16:creationId xmlns:a16="http://schemas.microsoft.com/office/drawing/2014/main" id="{DB2BF55A-1A31-4917-0544-0A2EF1A83F98}"/>
              </a:ext>
            </a:extLst>
          </p:cNvPr>
          <p:cNvGraphicFramePr>
            <a:graphicFrameLocks noGrp="1"/>
          </p:cNvGraphicFramePr>
          <p:nvPr>
            <p:extLst>
              <p:ext uri="{D42A27DB-BD31-4B8C-83A1-F6EECF244321}">
                <p14:modId xmlns:p14="http://schemas.microsoft.com/office/powerpoint/2010/main" val="4014384112"/>
              </p:ext>
            </p:extLst>
          </p:nvPr>
        </p:nvGraphicFramePr>
        <p:xfrm>
          <a:off x="601802" y="4778860"/>
          <a:ext cx="7065050" cy="389520"/>
        </p:xfrm>
        <a:graphic>
          <a:graphicData uri="http://schemas.openxmlformats.org/drawingml/2006/table">
            <a:tbl>
              <a:tblPr firstRow="1" bandRow="1">
                <a:tableStyleId>{2D5ABB26-0587-4C30-8999-92F81FD0307C}</a:tableStyleId>
              </a:tblPr>
              <a:tblGrid>
                <a:gridCol w="4090326">
                  <a:extLst>
                    <a:ext uri="{9D8B030D-6E8A-4147-A177-3AD203B41FA5}">
                      <a16:colId xmlns:a16="http://schemas.microsoft.com/office/drawing/2014/main" val="415512874"/>
                    </a:ext>
                  </a:extLst>
                </a:gridCol>
                <a:gridCol w="624151">
                  <a:extLst>
                    <a:ext uri="{9D8B030D-6E8A-4147-A177-3AD203B41FA5}">
                      <a16:colId xmlns:a16="http://schemas.microsoft.com/office/drawing/2014/main" val="1269923156"/>
                    </a:ext>
                  </a:extLst>
                </a:gridCol>
                <a:gridCol w="2350573">
                  <a:extLst>
                    <a:ext uri="{9D8B030D-6E8A-4147-A177-3AD203B41FA5}">
                      <a16:colId xmlns:a16="http://schemas.microsoft.com/office/drawing/2014/main" val="2223036149"/>
                    </a:ext>
                  </a:extLst>
                </a:gridCol>
              </a:tblGrid>
              <a:tr h="156729">
                <a:tc>
                  <a:txBody>
                    <a:bodyPr/>
                    <a:lstStyle/>
                    <a:p>
                      <a:pPr algn="ctr"/>
                      <a:r>
                        <a:rPr lang="da-DK" sz="900" b="0" i="1">
                          <a:solidFill>
                            <a:schemeClr val="tx2"/>
                          </a:solidFill>
                        </a:rPr>
                        <a:t>The number of registered work-related accidents in the reporting year</a:t>
                      </a:r>
                      <a:endParaRPr lang="en-GB" sz="900" b="0" i="1">
                        <a:solidFill>
                          <a:schemeClr val="tx2"/>
                        </a:solidFill>
                      </a:endParaRP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l"/>
                      <a:r>
                        <a:rPr lang="en-GB" sz="900" b="0" i="1">
                          <a:solidFill>
                            <a:schemeClr val="tx2"/>
                          </a:solidFill>
                        </a:rPr>
                        <a:t>x 200.000</a:t>
                      </a:r>
                    </a:p>
                  </a:txBody>
                  <a:tcPr marL="54000" marR="36000" marT="28800" marB="28800" anchor="ctr"/>
                </a:tc>
                <a:tc rowSpan="2">
                  <a:txBody>
                    <a:bodyPr/>
                    <a:lstStyle/>
                    <a:p>
                      <a:pPr algn="l"/>
                      <a:r>
                        <a:rPr lang="en-GB" sz="900" b="0" i="1">
                          <a:solidFill>
                            <a:schemeClr val="tx2"/>
                          </a:solidFill>
                        </a:rPr>
                        <a:t>= </a:t>
                      </a:r>
                      <a:r>
                        <a:rPr lang="da-DK" sz="900" i="1" spc="-10">
                          <a:solidFill>
                            <a:schemeClr val="tx2"/>
                          </a:solidFill>
                        </a:rPr>
                        <a:t>Frequency of recorded workplace accidents </a:t>
                      </a:r>
                      <a:endParaRPr lang="en-GB" sz="900" b="0" i="1">
                        <a:solidFill>
                          <a:schemeClr val="tx2"/>
                        </a:solidFill>
                      </a:endParaRPr>
                    </a:p>
                  </a:txBody>
                  <a:tcPr marL="54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Number of working hours for all employees combined for the reporting year</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da-DK"/>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1"/>
            <a:ext cx="3514725" cy="268525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Accident at work</a:t>
            </a:r>
          </a:p>
          <a:p>
            <a:pPr algn="l">
              <a:lnSpc>
                <a:spcPct val="106000"/>
              </a:lnSpc>
            </a:pPr>
            <a:r>
              <a:rPr lang="da-DK" sz="900" spc="-10">
                <a:solidFill>
                  <a:schemeClr val="tx2"/>
                </a:solidFill>
                <a:latin typeface="+mj-lt"/>
              </a:rPr>
              <a:t>An accident at work is a sudden incident at work that results in a person being physically or mentally injured. </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Accidents at work - Frequency </a:t>
            </a:r>
          </a:p>
          <a:p>
            <a:pPr algn="l">
              <a:lnSpc>
                <a:spcPct val="106000"/>
              </a:lnSpc>
            </a:pPr>
            <a:r>
              <a:rPr lang="da-DK" sz="900" spc="-10">
                <a:solidFill>
                  <a:schemeClr val="tx2"/>
                </a:solidFill>
              </a:rPr>
              <a:t>The frequency indicates the number of work-related accidents per 100 full-time employees per year.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Work-related deaths - Ill health</a:t>
            </a:r>
          </a:p>
          <a:p>
            <a:pPr algn="l">
              <a:lnSpc>
                <a:spcPct val="106000"/>
              </a:lnSpc>
            </a:pPr>
            <a:r>
              <a:rPr lang="da-DK" sz="900" spc="-10">
                <a:solidFill>
                  <a:schemeClr val="tx2"/>
                </a:solidFill>
              </a:rPr>
              <a:t>Health problems resulting from smoking, drug and alcohol abuse, physical inactivity, unhealthy diets and psychosocial factors not related to work are not considered work-related.</a:t>
            </a: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167959"/>
            <a:ext cx="3514725" cy="86655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endParaRPr>
          </a:p>
          <a:p>
            <a:pPr algn="l">
              <a:lnSpc>
                <a:spcPct val="106000"/>
              </a:lnSpc>
            </a:pPr>
            <a:r>
              <a:rPr lang="da-DK" sz="900" spc="-10">
                <a:solidFill>
                  <a:schemeClr val="accent1">
                    <a:lumMod val="90000"/>
                    <a:lumOff val="10000"/>
                  </a:schemeClr>
                </a:solidFill>
                <a:hlinkClick r:id="rId3">
                  <a:extLst>
                    <a:ext uri="{A12FA001-AC4F-418D-AE19-62706E023703}">
                      <ahyp:hlinkClr xmlns:ahyp="http://schemas.microsoft.com/office/drawing/2018/hyperlinkcolor" val="tx"/>
                    </a:ext>
                  </a:extLst>
                </a:hlinkClick>
              </a:rPr>
              <a:t>Read more about work accidents on the Danish Working Environment Authority's website</a:t>
            </a:r>
            <a:endParaRPr lang="da-DK" sz="900" spc="-10">
              <a:solidFill>
                <a:schemeClr val="accent1">
                  <a:lumMod val="90000"/>
                  <a:lumOff val="10000"/>
                </a:schemeClr>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3258" y="4254726"/>
            <a:ext cx="226314" cy="226314"/>
          </a:xfrm>
          <a:prstGeom prst="rect">
            <a:avLst/>
          </a:prstGeom>
        </p:spPr>
      </p:pic>
      <p:pic>
        <p:nvPicPr>
          <p:cNvPr id="20" name="Graphic 19">
            <a:extLst>
              <a:ext uri="{FF2B5EF4-FFF2-40B4-BE49-F238E27FC236}">
                <a16:creationId xmlns:a16="http://schemas.microsoft.com/office/drawing/2014/main" id="{75E17D6E-72AE-27CA-C626-49F6C7246BB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188" y="4237288"/>
            <a:ext cx="207455" cy="232601"/>
          </a:xfrm>
          <a:prstGeom prst="rect">
            <a:avLst/>
          </a:prstGeom>
        </p:spPr>
      </p:pic>
      <p:pic>
        <p:nvPicPr>
          <p:cNvPr id="8" name="Graphic 7">
            <a:extLst>
              <a:ext uri="{FF2B5EF4-FFF2-40B4-BE49-F238E27FC236}">
                <a16:creationId xmlns:a16="http://schemas.microsoft.com/office/drawing/2014/main" id="{ACEA3762-3160-9279-EDAA-43B57F79C69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095978"/>
            <a:ext cx="207455" cy="232601"/>
          </a:xfrm>
          <a:prstGeom prst="rect">
            <a:avLst/>
          </a:prstGeom>
        </p:spPr>
      </p:pic>
      <p:pic>
        <p:nvPicPr>
          <p:cNvPr id="22" name="Graphic 21">
            <a:extLst>
              <a:ext uri="{FF2B5EF4-FFF2-40B4-BE49-F238E27FC236}">
                <a16:creationId xmlns:a16="http://schemas.microsoft.com/office/drawing/2014/main" id="{5DAA0E52-883D-310C-F34E-12DBDA05BA4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2666093"/>
            <a:ext cx="207455" cy="232601"/>
          </a:xfrm>
          <a:prstGeom prst="rect">
            <a:avLst/>
          </a:prstGeom>
        </p:spPr>
      </p:pic>
      <p:pic>
        <p:nvPicPr>
          <p:cNvPr id="25" name="Graphic 24">
            <a:extLst>
              <a:ext uri="{FF2B5EF4-FFF2-40B4-BE49-F238E27FC236}">
                <a16:creationId xmlns:a16="http://schemas.microsoft.com/office/drawing/2014/main" id="{D36AA861-735B-0178-F637-AC7ECCEF961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pic>
        <p:nvPicPr>
          <p:cNvPr id="2" name="Graphic 15">
            <a:extLst>
              <a:ext uri="{FF2B5EF4-FFF2-40B4-BE49-F238E27FC236}">
                <a16:creationId xmlns:a16="http://schemas.microsoft.com/office/drawing/2014/main" id="{4A6B827A-FB4A-1E9A-8BDF-AC7A6AF600DF}"/>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4624529"/>
            <a:ext cx="83482" cy="88700"/>
          </a:xfrm>
          <a:prstGeom prst="rect">
            <a:avLst/>
          </a:prstGeom>
        </p:spPr>
      </p:pic>
    </p:spTree>
    <p:extLst>
      <p:ext uri="{BB962C8B-B14F-4D97-AF65-F5344CB8AC3E}">
        <p14:creationId xmlns:p14="http://schemas.microsoft.com/office/powerpoint/2010/main" val="1034862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Own workforce: Compensation, collective agreements and training (B10)</a:t>
            </a:r>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16" name="Rectangle 7">
            <a:extLst>
              <a:ext uri="{FF2B5EF4-FFF2-40B4-BE49-F238E27FC236}">
                <a16:creationId xmlns:a16="http://schemas.microsoft.com/office/drawing/2014/main" id="{53A025DB-22EC-96FE-5F2A-6CE4ABDBB072}"/>
              </a:ext>
            </a:extLst>
          </p:cNvPr>
          <p:cNvSpPr/>
          <p:nvPr/>
        </p:nvSpPr>
        <p:spPr>
          <a:xfrm>
            <a:off x="507999" y="2869935"/>
            <a:ext cx="7343772" cy="7865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a:t>
            </a:r>
          </a:p>
          <a:p>
            <a:pPr>
              <a:lnSpc>
                <a:spcPct val="106000"/>
              </a:lnSpc>
            </a:pPr>
            <a:endParaRPr lang="da-DK" sz="900" spc="-10">
              <a:solidFill>
                <a:schemeClr val="bg1"/>
              </a:solidFill>
            </a:endParaRPr>
          </a:p>
          <a:p>
            <a:pPr>
              <a:lnSpc>
                <a:spcPct val="106000"/>
              </a:lnSpc>
            </a:pPr>
            <a:r>
              <a:rPr lang="da-DK" sz="900" spc="-10">
                <a:solidFill>
                  <a:schemeClr val="bg1"/>
                </a:solidFill>
              </a:rPr>
              <a:t>This is only a disclosure requirement if you have over 150 employees in your company. </a:t>
            </a:r>
          </a:p>
          <a:p>
            <a:pPr>
              <a:lnSpc>
                <a:spcPct val="106000"/>
              </a:lnSpc>
            </a:pPr>
            <a:endParaRPr lang="da-DK" sz="900" spc="-10">
              <a:solidFill>
                <a:schemeClr val="bg1"/>
              </a:solidFill>
            </a:endParaRPr>
          </a:p>
        </p:txBody>
      </p:sp>
      <p:graphicFrame>
        <p:nvGraphicFramePr>
          <p:cNvPr id="15" name="Table 14">
            <a:extLst>
              <a:ext uri="{FF2B5EF4-FFF2-40B4-BE49-F238E27FC236}">
                <a16:creationId xmlns:a16="http://schemas.microsoft.com/office/drawing/2014/main" id="{CA1FDBC3-7734-85A8-5D2E-AC2673ED8187}"/>
              </a:ext>
            </a:extLst>
          </p:cNvPr>
          <p:cNvGraphicFramePr>
            <a:graphicFrameLocks noGrp="1"/>
          </p:cNvGraphicFramePr>
          <p:nvPr>
            <p:extLst>
              <p:ext uri="{D42A27DB-BD31-4B8C-83A1-F6EECF244321}">
                <p14:modId xmlns:p14="http://schemas.microsoft.com/office/powerpoint/2010/main" val="2076531318"/>
              </p:ext>
            </p:extLst>
          </p:nvPr>
        </p:nvGraphicFramePr>
        <p:xfrm>
          <a:off x="507999" y="3789286"/>
          <a:ext cx="7343772" cy="652320"/>
        </p:xfrm>
        <a:graphic>
          <a:graphicData uri="http://schemas.openxmlformats.org/drawingml/2006/table">
            <a:tbl>
              <a:tblPr firstRow="1">
                <a:tableStyleId>{2A488322-F2BA-4B5B-9748-0D474271808F}</a:tableStyleId>
              </a:tblPr>
              <a:tblGrid>
                <a:gridCol w="5731636">
                  <a:extLst>
                    <a:ext uri="{9D8B030D-6E8A-4147-A177-3AD203B41FA5}">
                      <a16:colId xmlns:a16="http://schemas.microsoft.com/office/drawing/2014/main" val="2698153288"/>
                    </a:ext>
                  </a:extLst>
                </a:gridCol>
                <a:gridCol w="1612136">
                  <a:extLst>
                    <a:ext uri="{9D8B030D-6E8A-4147-A177-3AD203B41FA5}">
                      <a16:colId xmlns:a16="http://schemas.microsoft.com/office/drawing/2014/main" val="2119413191"/>
                    </a:ext>
                  </a:extLst>
                </a:gridCol>
              </a:tblGrid>
              <a:tr h="306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Pay gap between male and female employees </a:t>
                      </a:r>
                      <a:r>
                        <a:rPr lang="da-DK" sz="900" b="0">
                          <a:solidFill>
                            <a:schemeClr val="tx2"/>
                          </a:solidFill>
                        </a:rPr>
                        <a:t>(item 42b)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0" noProof="0" dirty="0">
                          <a:solidFill>
                            <a:schemeClr val="accent2"/>
                          </a:solidFill>
                        </a:rPr>
                        <a:t>[Insert the percentage wage difference]</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2" name="Rectangle 21">
            <a:extLst>
              <a:ext uri="{FF2B5EF4-FFF2-40B4-BE49-F238E27FC236}">
                <a16:creationId xmlns:a16="http://schemas.microsoft.com/office/drawing/2014/main" id="{5D563187-F5D8-B9A2-2897-4386D5CEDEA2}"/>
              </a:ext>
            </a:extLst>
          </p:cNvPr>
          <p:cNvSpPr/>
          <p:nvPr/>
        </p:nvSpPr>
        <p:spPr>
          <a:xfrm>
            <a:off x="507995" y="4515354"/>
            <a:ext cx="7343776" cy="140081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filling in the information point</a:t>
            </a:r>
          </a:p>
          <a:p>
            <a:pPr algn="l">
              <a:lnSpc>
                <a:spcPct val="106000"/>
              </a:lnSpc>
            </a:pPr>
            <a:endParaRPr lang="da-DK" sz="900" spc="-10">
              <a:solidFill>
                <a:schemeClr val="tx2"/>
              </a:solidFill>
            </a:endParaRPr>
          </a:p>
          <a:p>
            <a:pPr algn="l">
              <a:lnSpc>
                <a:spcPct val="106000"/>
              </a:lnSpc>
            </a:pPr>
            <a:r>
              <a:rPr lang="da-DK" sz="900" spc="-10">
                <a:solidFill>
                  <a:schemeClr val="tx2"/>
                </a:solidFill>
              </a:rPr>
              <a:t>You can use the following formula to calculate the percentage pay gap:</a:t>
            </a: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1545512092"/>
              </p:ext>
            </p:extLst>
          </p:nvPr>
        </p:nvGraphicFramePr>
        <p:xfrm>
          <a:off x="705526" y="5219372"/>
          <a:ext cx="4973142" cy="526680"/>
        </p:xfrm>
        <a:graphic>
          <a:graphicData uri="http://schemas.openxmlformats.org/drawingml/2006/table">
            <a:tbl>
              <a:tblPr firstRow="1" bandRow="1">
                <a:tableStyleId>{2D5ABB26-0587-4C30-8999-92F81FD0307C}</a:tableStyleId>
              </a:tblPr>
              <a:tblGrid>
                <a:gridCol w="3179680">
                  <a:extLst>
                    <a:ext uri="{9D8B030D-6E8A-4147-A177-3AD203B41FA5}">
                      <a16:colId xmlns:a16="http://schemas.microsoft.com/office/drawing/2014/main" val="415512874"/>
                    </a:ext>
                  </a:extLst>
                </a:gridCol>
                <a:gridCol w="396924">
                  <a:extLst>
                    <a:ext uri="{9D8B030D-6E8A-4147-A177-3AD203B41FA5}">
                      <a16:colId xmlns:a16="http://schemas.microsoft.com/office/drawing/2014/main" val="1269923156"/>
                    </a:ext>
                  </a:extLst>
                </a:gridCol>
                <a:gridCol w="139653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(Average gross hourly wage for all male employees </a:t>
                      </a:r>
                      <a:br>
                        <a:rPr lang="da-DK" sz="900" b="0" i="1">
                          <a:solidFill>
                            <a:schemeClr val="tx2"/>
                          </a:solidFill>
                        </a:rPr>
                      </a:br>
                      <a:r>
                        <a:rPr lang="da-DK" sz="900" b="0" i="1">
                          <a:solidFill>
                            <a:schemeClr val="tx2"/>
                          </a:solidFill>
                        </a:rPr>
                        <a:t>- Average gross hourly wage for all female employees)</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en-GB" sz="900" b="0" i="1">
                          <a:solidFill>
                            <a:schemeClr val="tx2"/>
                          </a:solidFill>
                        </a:rPr>
                        <a:t>x 100</a:t>
                      </a:r>
                    </a:p>
                  </a:txBody>
                  <a:tcPr marL="54000" marR="36000" marT="108000" marB="28800" anchor="ctr"/>
                </a:tc>
                <a:tc rowSpan="2">
                  <a:txBody>
                    <a:bodyPr/>
                    <a:lstStyle/>
                    <a:p>
                      <a:pPr algn="l"/>
                      <a:r>
                        <a:rPr lang="da-DK" sz="900" b="0" i="1">
                          <a:solidFill>
                            <a:schemeClr val="tx2"/>
                          </a:solidFill>
                        </a:rPr>
                        <a:t>= Percentage salary difference </a:t>
                      </a:r>
                    </a:p>
                  </a:txBody>
                  <a:tcPr marL="54000" marR="36000" marT="1080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Average gross hourly wage for all male employees</a:t>
                      </a: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206592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Minimum wage </a:t>
            </a:r>
            <a:r>
              <a:rPr lang="da-DK" sz="900" spc="-10">
                <a:solidFill>
                  <a:schemeClr val="tx2"/>
                </a:solidFill>
              </a:rPr>
              <a:t>refers to the collectively agreed minimum wage where it exists.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Gross salary </a:t>
            </a:r>
            <a:r>
              <a:rPr lang="da-DK" sz="900" spc="-10">
                <a:solidFill>
                  <a:schemeClr val="tx2"/>
                </a:solidFill>
              </a:rPr>
              <a:t>includes all remuneration elements such as: base salary, bonus payment, cash salary supplement, free car, insurance and health programs. </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The average gross hourly wage </a:t>
            </a:r>
            <a:r>
              <a:rPr lang="da-DK" sz="900" spc="-10">
                <a:solidFill>
                  <a:schemeClr val="tx2"/>
                </a:solidFill>
              </a:rPr>
              <a:t>is the gross weekly/annual wage divided by the average number of hours worked per week/year.</a:t>
            </a:r>
          </a:p>
          <a:p>
            <a:pPr algn="l">
              <a:lnSpc>
                <a:spcPct val="106000"/>
              </a:lnSpc>
            </a:pPr>
            <a:endParaRPr lang="da-DK" sz="900" spc="-10">
              <a:solidFill>
                <a:schemeClr val="tx2"/>
              </a:solidFill>
            </a:endParaRPr>
          </a:p>
        </p:txBody>
      </p:sp>
      <p:sp>
        <p:nvSpPr>
          <p:cNvPr id="3" name="Rectangle 2">
            <a:extLst>
              <a:ext uri="{FF2B5EF4-FFF2-40B4-BE49-F238E27FC236}">
                <a16:creationId xmlns:a16="http://schemas.microsoft.com/office/drawing/2014/main" id="{6AFC4A54-64F3-395A-88FB-C30535EF8C0B}"/>
              </a:ext>
            </a:extLst>
          </p:cNvPr>
          <p:cNvSpPr/>
          <p:nvPr/>
        </p:nvSpPr>
        <p:spPr>
          <a:xfrm>
            <a:off x="8169273" y="3329532"/>
            <a:ext cx="3514725" cy="114257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endParaRPr>
          </a:p>
          <a:p>
            <a:pPr algn="l">
              <a:lnSpc>
                <a:spcPct val="106000"/>
              </a:lnSpc>
            </a:pPr>
            <a:r>
              <a:rPr lang="da-DK" sz="900">
                <a:solidFill>
                  <a:schemeClr val="accent1">
                    <a:lumMod val="90000"/>
                    <a:lumOff val="10000"/>
                  </a:schemeClr>
                </a:solidFill>
                <a:hlinkClick r:id="rId2">
                  <a:extLst>
                    <a:ext uri="{A12FA001-AC4F-418D-AE19-62706E023703}">
                      <ahyp:hlinkClr xmlns:ahyp="http://schemas.microsoft.com/office/drawing/2018/hyperlinkcolor" val="tx"/>
                    </a:ext>
                  </a:extLst>
                </a:hlinkClick>
              </a:rPr>
              <a:t>Read about the EU, the Danish model and the minimum wage directive at Folketingets EU-Oplysning</a:t>
            </a:r>
            <a:endParaRPr lang="da-DK" sz="900" spc="-10">
              <a:solidFill>
                <a:schemeClr val="accent1">
                  <a:lumMod val="90000"/>
                  <a:lumOff val="10000"/>
                </a:schemeClr>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4690" y="3366975"/>
            <a:ext cx="226314" cy="226314"/>
          </a:xfrm>
          <a:prstGeom prst="rect">
            <a:avLst/>
          </a:prstGeom>
        </p:spPr>
      </p:pic>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1095978"/>
            <a:ext cx="207455" cy="232601"/>
          </a:xfrm>
          <a:prstGeom prst="rect">
            <a:avLst/>
          </a:prstGeom>
        </p:spPr>
      </p:pic>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126" y="3010952"/>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0" y="4645724"/>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77847" y="3802620"/>
            <a:ext cx="83482" cy="88700"/>
          </a:xfrm>
          <a:prstGeom prst="rect">
            <a:avLst/>
          </a:prstGeom>
        </p:spPr>
      </p:pic>
      <p:graphicFrame>
        <p:nvGraphicFramePr>
          <p:cNvPr id="9" name="Tabel 8">
            <a:extLst>
              <a:ext uri="{FF2B5EF4-FFF2-40B4-BE49-F238E27FC236}">
                <a16:creationId xmlns:a16="http://schemas.microsoft.com/office/drawing/2014/main" id="{42A3F9AE-42FA-ED31-AE3B-FDC12F2818CA}"/>
              </a:ext>
            </a:extLst>
          </p:cNvPr>
          <p:cNvGraphicFramePr>
            <a:graphicFrameLocks noGrp="1"/>
          </p:cNvGraphicFramePr>
          <p:nvPr>
            <p:extLst>
              <p:ext uri="{D42A27DB-BD31-4B8C-83A1-F6EECF244321}">
                <p14:modId xmlns:p14="http://schemas.microsoft.com/office/powerpoint/2010/main" val="3432325276"/>
              </p:ext>
            </p:extLst>
          </p:nvPr>
        </p:nvGraphicFramePr>
        <p:xfrm>
          <a:off x="507995" y="1540256"/>
          <a:ext cx="7343776" cy="634320"/>
        </p:xfrm>
        <a:graphic>
          <a:graphicData uri="http://schemas.openxmlformats.org/drawingml/2006/table">
            <a:tbl>
              <a:tblPr firstRow="1">
                <a:tableStyleId>{2A488322-F2BA-4B5B-9748-0D474271808F}</a:tableStyleId>
              </a:tblPr>
              <a:tblGrid>
                <a:gridCol w="4032107">
                  <a:extLst>
                    <a:ext uri="{9D8B030D-6E8A-4147-A177-3AD203B41FA5}">
                      <a16:colId xmlns:a16="http://schemas.microsoft.com/office/drawing/2014/main" val="160727125"/>
                    </a:ext>
                  </a:extLst>
                </a:gridCol>
                <a:gridCol w="1701210">
                  <a:extLst>
                    <a:ext uri="{9D8B030D-6E8A-4147-A177-3AD203B41FA5}">
                      <a16:colId xmlns:a16="http://schemas.microsoft.com/office/drawing/2014/main" val="1767985329"/>
                    </a:ext>
                  </a:extLst>
                </a:gridCol>
                <a:gridCol w="1610459">
                  <a:extLst>
                    <a:ext uri="{9D8B030D-6E8A-4147-A177-3AD203B41FA5}">
                      <a16:colId xmlns:a16="http://schemas.microsoft.com/office/drawing/2014/main" val="1397164534"/>
                    </a:ext>
                  </a:extLst>
                </a:gridCol>
              </a:tblGrid>
              <a:tr h="288000">
                <a:tc>
                  <a:txBody>
                    <a:bodyPr/>
                    <a:lstStyle/>
                    <a:p>
                      <a:r>
                        <a:rPr lang="da-DK" sz="900" b="1" noProof="0">
                          <a:solidFill>
                            <a:schemeClr val="tx2"/>
                          </a:solidFill>
                        </a:rPr>
                        <a:t>Minimum wage information </a:t>
                      </a:r>
                      <a:r>
                        <a:rPr lang="da-DK" sz="900" b="0" noProof="0">
                          <a:solidFill>
                            <a:schemeClr val="tx2"/>
                          </a:solidFill>
                        </a:rPr>
                        <a:t>(42a</a:t>
                      </a:r>
                      <a:r>
                        <a:rPr lang="en-GB" sz="900" b="0">
                          <a:solidFill>
                            <a:schemeClr val="tx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Yes, you can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No, you can't.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203607533"/>
                  </a:ext>
                </a:extLst>
              </a:tr>
              <a:tr h="0">
                <a:tc>
                  <a:txBody>
                    <a:bodyPr/>
                    <a:lstStyle/>
                    <a:p>
                      <a:r>
                        <a:rPr lang="da-DK" sz="900" b="0">
                          <a:solidFill>
                            <a:schemeClr val="tx2"/>
                          </a:solidFill>
                        </a:rPr>
                        <a:t>In </a:t>
                      </a:r>
                      <a:r>
                        <a:rPr lang="da-DK" sz="900" b="0" noProof="0">
                          <a:solidFill>
                            <a:schemeClr val="accent2"/>
                          </a:solidFill>
                          <a:latin typeface="Calibri" panose="020F0502020204030204" pitchFamily="34" charset="0"/>
                          <a:cs typeface="Calibri" panose="020F0502020204030204" pitchFamily="34" charset="0"/>
                        </a:rPr>
                        <a:t>[</a:t>
                      </a:r>
                      <a:r>
                        <a:rPr lang="da-DK" sz="900" b="0" noProof="0">
                          <a:solidFill>
                            <a:schemeClr val="accent2"/>
                          </a:solidFill>
                        </a:rPr>
                        <a:t>Insert company name</a:t>
                      </a:r>
                      <a:r>
                        <a:rPr lang="da-DK" sz="900" b="0" noProof="0">
                          <a:solidFill>
                            <a:schemeClr val="accent2"/>
                          </a:solidFill>
                          <a:latin typeface="Calibri" panose="020F0502020204030204" pitchFamily="34" charset="0"/>
                          <a:cs typeface="Calibri" panose="020F0502020204030204" pitchFamily="34" charset="0"/>
                        </a:rPr>
                        <a:t>]</a:t>
                      </a:r>
                      <a:r>
                        <a:rPr lang="da-DK" sz="900" b="0">
                          <a:solidFill>
                            <a:schemeClr val="tx2"/>
                          </a:solidFill>
                        </a:rPr>
                        <a:t>, all employees receive a salary that is at least at the level of the minimum wage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[Check the correct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[Check the correct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93907362"/>
                  </a:ext>
                </a:extLst>
              </a:tr>
            </a:tbl>
          </a:graphicData>
        </a:graphic>
      </p:graphicFrame>
    </p:spTree>
    <p:extLst>
      <p:ext uri="{BB962C8B-B14F-4D97-AF65-F5344CB8AC3E}">
        <p14:creationId xmlns:p14="http://schemas.microsoft.com/office/powerpoint/2010/main" val="78611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Own workforce: Remuneration, collective agreements and training (B10) - continued</a:t>
            </a:r>
          </a:p>
        </p:txBody>
      </p:sp>
      <p:sp>
        <p:nvSpPr>
          <p:cNvPr id="18" name="Rectangle 7">
            <a:extLst>
              <a:ext uri="{FF2B5EF4-FFF2-40B4-BE49-F238E27FC236}">
                <a16:creationId xmlns:a16="http://schemas.microsoft.com/office/drawing/2014/main" id="{0EF3A3C7-2BF5-F0EF-95F9-F00DE90086D9}"/>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graphicFrame>
        <p:nvGraphicFramePr>
          <p:cNvPr id="17" name="Table 16">
            <a:extLst>
              <a:ext uri="{FF2B5EF4-FFF2-40B4-BE49-F238E27FC236}">
                <a16:creationId xmlns:a16="http://schemas.microsoft.com/office/drawing/2014/main" id="{F947BBA0-04A4-8A98-6AB5-7BFF8E6D0349}"/>
              </a:ext>
            </a:extLst>
          </p:cNvPr>
          <p:cNvGraphicFramePr>
            <a:graphicFrameLocks noGrp="1"/>
          </p:cNvGraphicFramePr>
          <p:nvPr>
            <p:extLst>
              <p:ext uri="{D42A27DB-BD31-4B8C-83A1-F6EECF244321}">
                <p14:modId xmlns:p14="http://schemas.microsoft.com/office/powerpoint/2010/main" val="262497385"/>
              </p:ext>
            </p:extLst>
          </p:nvPr>
        </p:nvGraphicFramePr>
        <p:xfrm>
          <a:off x="507998" y="1526400"/>
          <a:ext cx="7354373" cy="594000"/>
        </p:xfrm>
        <a:graphic>
          <a:graphicData uri="http://schemas.openxmlformats.org/drawingml/2006/table">
            <a:tbl>
              <a:tblPr firstRow="1">
                <a:tableStyleId>{2A488322-F2BA-4B5B-9748-0D474271808F}</a:tableStyleId>
              </a:tblPr>
              <a:tblGrid>
                <a:gridCol w="5765211">
                  <a:extLst>
                    <a:ext uri="{9D8B030D-6E8A-4147-A177-3AD203B41FA5}">
                      <a16:colId xmlns:a16="http://schemas.microsoft.com/office/drawing/2014/main" val="81046444"/>
                    </a:ext>
                  </a:extLst>
                </a:gridCol>
                <a:gridCol w="1589162">
                  <a:extLst>
                    <a:ext uri="{9D8B030D-6E8A-4147-A177-3AD203B41FA5}">
                      <a16:colId xmlns:a16="http://schemas.microsoft.com/office/drawing/2014/main" val="2119413191"/>
                    </a:ext>
                  </a:extLst>
                </a:gridCol>
              </a:tblGrid>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Collective agreement </a:t>
                      </a:r>
                      <a:r>
                        <a:rPr lang="da-DK" sz="900" b="0">
                          <a:solidFill>
                            <a:schemeClr val="tx2"/>
                          </a:solidFill>
                        </a:rPr>
                        <a:t>(item 42c)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2"/>
                          </a:solidFill>
                        </a:rPr>
                        <a:t>Percentage of employees covered by a collective agreement</a:t>
                      </a:r>
                      <a:endParaRPr kumimoji="0" lang="da-DK"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percentage]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5" name="Rectangle 24">
            <a:extLst>
              <a:ext uri="{FF2B5EF4-FFF2-40B4-BE49-F238E27FC236}">
                <a16:creationId xmlns:a16="http://schemas.microsoft.com/office/drawing/2014/main" id="{58AD0846-B6BB-F728-295E-2BC0F2ADEB59}"/>
              </a:ext>
            </a:extLst>
          </p:cNvPr>
          <p:cNvSpPr/>
          <p:nvPr/>
        </p:nvSpPr>
        <p:spPr>
          <a:xfrm>
            <a:off x="507999" y="2273933"/>
            <a:ext cx="7343776" cy="145403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filling in the information point </a:t>
            </a:r>
          </a:p>
          <a:p>
            <a:pPr algn="l">
              <a:lnSpc>
                <a:spcPct val="106000"/>
              </a:lnSpc>
            </a:pPr>
            <a:r>
              <a:rPr lang="da-DK" sz="900" spc="-10">
                <a:solidFill>
                  <a:schemeClr val="tx2"/>
                </a:solidFill>
              </a:rPr>
              <a:t>If none of your employees are covered by a collective agreement, you can enter 0% in the table. </a:t>
            </a:r>
          </a:p>
          <a:p>
            <a:pPr algn="l">
              <a:lnSpc>
                <a:spcPct val="106000"/>
              </a:lnSpc>
            </a:pPr>
            <a:endParaRPr lang="da-DK" sz="900" spc="-10">
              <a:solidFill>
                <a:schemeClr val="tx2"/>
              </a:solidFill>
            </a:endParaRPr>
          </a:p>
          <a:p>
            <a:pPr algn="l">
              <a:lnSpc>
                <a:spcPct val="106000"/>
              </a:lnSpc>
            </a:pPr>
            <a:r>
              <a:rPr lang="da-DK" sz="900" spc="-10">
                <a:solidFill>
                  <a:schemeClr val="tx2"/>
                </a:solidFill>
              </a:rPr>
              <a:t>If you have employees covered by a collective agreement, use the following formula to calculate the percentage:</a:t>
            </a:r>
          </a:p>
        </p:txBody>
      </p:sp>
      <p:graphicFrame>
        <p:nvGraphicFramePr>
          <p:cNvPr id="28" name="Table 27">
            <a:extLst>
              <a:ext uri="{FF2B5EF4-FFF2-40B4-BE49-F238E27FC236}">
                <a16:creationId xmlns:a16="http://schemas.microsoft.com/office/drawing/2014/main" id="{B84949F6-E641-3ABC-6017-8EC4BBD43F06}"/>
              </a:ext>
            </a:extLst>
          </p:cNvPr>
          <p:cNvGraphicFramePr>
            <a:graphicFrameLocks noGrp="1"/>
          </p:cNvGraphicFramePr>
          <p:nvPr>
            <p:extLst>
              <p:ext uri="{D42A27DB-BD31-4B8C-83A1-F6EECF244321}">
                <p14:modId xmlns:p14="http://schemas.microsoft.com/office/powerpoint/2010/main" val="4199510247"/>
              </p:ext>
            </p:extLst>
          </p:nvPr>
        </p:nvGraphicFramePr>
        <p:xfrm>
          <a:off x="883896" y="3214124"/>
          <a:ext cx="6888504" cy="389520"/>
        </p:xfrm>
        <a:graphic>
          <a:graphicData uri="http://schemas.openxmlformats.org/drawingml/2006/table">
            <a:tbl>
              <a:tblPr firstRow="1" bandRow="1">
                <a:tableStyleId>{2D5ABB26-0587-4C30-8999-92F81FD0307C}</a:tableStyleId>
              </a:tblPr>
              <a:tblGrid>
                <a:gridCol w="3315184">
                  <a:extLst>
                    <a:ext uri="{9D8B030D-6E8A-4147-A177-3AD203B41FA5}">
                      <a16:colId xmlns:a16="http://schemas.microsoft.com/office/drawing/2014/main" val="415512874"/>
                    </a:ext>
                  </a:extLst>
                </a:gridCol>
                <a:gridCol w="394185">
                  <a:extLst>
                    <a:ext uri="{9D8B030D-6E8A-4147-A177-3AD203B41FA5}">
                      <a16:colId xmlns:a16="http://schemas.microsoft.com/office/drawing/2014/main" val="1269923156"/>
                    </a:ext>
                  </a:extLst>
                </a:gridCol>
                <a:gridCol w="3179135">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Number of employees covered by a collective agreement</a:t>
                      </a:r>
                      <a:endParaRPr lang="en-GB" sz="900" b="0" i="1">
                        <a:solidFill>
                          <a:schemeClr val="tx2"/>
                        </a:solidFill>
                      </a:endParaRP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l"/>
                      <a:r>
                        <a:rPr lang="en-GB" sz="900" b="0" i="1">
                          <a:solidFill>
                            <a:schemeClr val="tx2"/>
                          </a:solidFill>
                        </a:rPr>
                        <a:t>x 100</a:t>
                      </a:r>
                    </a:p>
                  </a:txBody>
                  <a:tcPr marL="54000" marR="36000" marT="28800" marB="28800" anchor="ctr"/>
                </a:tc>
                <a:tc rowSpan="2">
                  <a:txBody>
                    <a:bodyPr/>
                    <a:lstStyle/>
                    <a:p>
                      <a:pPr algn="l"/>
                      <a:r>
                        <a:rPr lang="da-DK" sz="900" b="0" i="1">
                          <a:solidFill>
                            <a:schemeClr val="tx2"/>
                          </a:solidFill>
                        </a:rPr>
                        <a:t>= Percentage of employees covered by a collective agreement</a:t>
                      </a:r>
                    </a:p>
                  </a:txBody>
                  <a:tcPr marL="54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Total number of employees</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36" name="Rectangle 7">
            <a:extLst>
              <a:ext uri="{FF2B5EF4-FFF2-40B4-BE49-F238E27FC236}">
                <a16:creationId xmlns:a16="http://schemas.microsoft.com/office/drawing/2014/main" id="{09C95B7C-E05A-6B71-AF0A-DCAF30B35FF7}"/>
              </a:ext>
            </a:extLst>
          </p:cNvPr>
          <p:cNvSpPr/>
          <p:nvPr/>
        </p:nvSpPr>
        <p:spPr>
          <a:xfrm>
            <a:off x="518600" y="3970767"/>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graphicFrame>
        <p:nvGraphicFramePr>
          <p:cNvPr id="20" name="Table 19">
            <a:extLst>
              <a:ext uri="{FF2B5EF4-FFF2-40B4-BE49-F238E27FC236}">
                <a16:creationId xmlns:a16="http://schemas.microsoft.com/office/drawing/2014/main" id="{B62F6C26-37B3-F898-7C94-E73A2FEA32F1}"/>
              </a:ext>
            </a:extLst>
          </p:cNvPr>
          <p:cNvGraphicFramePr>
            <a:graphicFrameLocks noGrp="1"/>
          </p:cNvGraphicFramePr>
          <p:nvPr>
            <p:extLst>
              <p:ext uri="{D42A27DB-BD31-4B8C-83A1-F6EECF244321}">
                <p14:modId xmlns:p14="http://schemas.microsoft.com/office/powerpoint/2010/main" val="28411924"/>
              </p:ext>
            </p:extLst>
          </p:nvPr>
        </p:nvGraphicFramePr>
        <p:xfrm>
          <a:off x="507998" y="4444959"/>
          <a:ext cx="7343771" cy="1170000"/>
        </p:xfrm>
        <a:graphic>
          <a:graphicData uri="http://schemas.openxmlformats.org/drawingml/2006/table">
            <a:tbl>
              <a:tblPr firstRow="1">
                <a:tableStyleId>{2A488322-F2BA-4B5B-9748-0D474271808F}</a:tableStyleId>
              </a:tblPr>
              <a:tblGrid>
                <a:gridCol w="5724912">
                  <a:extLst>
                    <a:ext uri="{9D8B030D-6E8A-4147-A177-3AD203B41FA5}">
                      <a16:colId xmlns:a16="http://schemas.microsoft.com/office/drawing/2014/main" val="2698153288"/>
                    </a:ext>
                  </a:extLst>
                </a:gridCol>
                <a:gridCol w="1618859">
                  <a:extLst>
                    <a:ext uri="{9D8B030D-6E8A-4147-A177-3AD203B41FA5}">
                      <a16:colId xmlns:a16="http://schemas.microsoft.com/office/drawing/2014/main" val="2119413191"/>
                    </a:ext>
                  </a:extLst>
                </a:gridCol>
              </a:tblGrid>
              <a:tr h="306000">
                <a:tc>
                  <a:txBody>
                    <a:bodyPr/>
                    <a:lstStyle/>
                    <a:p>
                      <a:r>
                        <a:rPr lang="da-DK" sz="900" b="1">
                          <a:solidFill>
                            <a:schemeClr val="tx2"/>
                          </a:solidFill>
                        </a:rPr>
                        <a:t>Average training hours per employee </a:t>
                      </a:r>
                      <a:r>
                        <a:rPr lang="da-DK" sz="900" b="0">
                          <a:solidFill>
                            <a:schemeClr val="tx2"/>
                          </a:solidFill>
                        </a:rPr>
                        <a:t>(item 42d)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noProof="0">
                          <a:solidFill>
                            <a:schemeClr val="tx2"/>
                          </a:solidFill>
                        </a:rPr>
                        <a:t>Male employees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[Average hours]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noProof="0">
                          <a:solidFill>
                            <a:schemeClr val="tx2"/>
                          </a:solidFill>
                        </a:rPr>
                        <a:t>Female employees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[Average hours]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2270305"/>
                  </a:ext>
                </a:extLst>
              </a:tr>
              <a:tr h="288000">
                <a:tc>
                  <a:txBody>
                    <a:bodyPr/>
                    <a:lstStyle/>
                    <a:p>
                      <a:r>
                        <a:rPr lang="da-DK" sz="900" b="0" noProof="0">
                          <a:solidFill>
                            <a:schemeClr val="tx2"/>
                          </a:solidFill>
                        </a:rPr>
                        <a:t>Others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[Average hours]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0585068"/>
                  </a:ext>
                </a:extLst>
              </a:tr>
            </a:tbl>
          </a:graphicData>
        </a:graphic>
      </p:graphicFrame>
      <p:sp>
        <p:nvSpPr>
          <p:cNvPr id="29" name="Rectangle 28">
            <a:extLst>
              <a:ext uri="{FF2B5EF4-FFF2-40B4-BE49-F238E27FC236}">
                <a16:creationId xmlns:a16="http://schemas.microsoft.com/office/drawing/2014/main" id="{772F9B18-1943-3D9F-8BEE-D2E01B65BBF3}"/>
              </a:ext>
            </a:extLst>
          </p:cNvPr>
          <p:cNvSpPr/>
          <p:nvPr/>
        </p:nvSpPr>
        <p:spPr>
          <a:xfrm>
            <a:off x="507998" y="5679063"/>
            <a:ext cx="7343776" cy="66500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filling in the information point </a:t>
            </a:r>
          </a:p>
          <a:p>
            <a:pPr algn="l">
              <a:lnSpc>
                <a:spcPct val="106000"/>
              </a:lnSpc>
            </a:pPr>
            <a:endParaRPr lang="da-DK" sz="900" spc="-10">
              <a:solidFill>
                <a:schemeClr val="tx2"/>
              </a:solidFill>
            </a:endParaRPr>
          </a:p>
          <a:p>
            <a:pPr algn="l">
              <a:lnSpc>
                <a:spcPct val="106000"/>
              </a:lnSpc>
            </a:pPr>
            <a:r>
              <a:rPr lang="da-DK" sz="900" spc="-10">
                <a:solidFill>
                  <a:schemeClr val="tx2"/>
                </a:solidFill>
              </a:rPr>
              <a:t>The exact number of training hours can be difficult to calculate. The calculation can therefore be based on estimates.</a:t>
            </a:r>
          </a:p>
        </p:txBody>
      </p:sp>
      <p:sp>
        <p:nvSpPr>
          <p:cNvPr id="31" name="Rectangle 30">
            <a:extLst>
              <a:ext uri="{FF2B5EF4-FFF2-40B4-BE49-F238E27FC236}">
                <a16:creationId xmlns:a16="http://schemas.microsoft.com/office/drawing/2014/main" id="{917DFB8B-B790-68C0-52E3-2BA76C87C906}"/>
              </a:ext>
            </a:extLst>
          </p:cNvPr>
          <p:cNvSpPr/>
          <p:nvPr/>
        </p:nvSpPr>
        <p:spPr>
          <a:xfrm>
            <a:off x="8169275" y="1015999"/>
            <a:ext cx="3514725" cy="185684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Collective agreement</a:t>
            </a:r>
          </a:p>
          <a:p>
            <a:pPr algn="l">
              <a:lnSpc>
                <a:spcPct val="106000"/>
              </a:lnSpc>
            </a:pPr>
            <a:r>
              <a:rPr lang="da-DK" sz="900" spc="-10">
                <a:solidFill>
                  <a:schemeClr val="tx2"/>
                </a:solidFill>
                <a:latin typeface="+mj-lt"/>
              </a:rPr>
              <a:t>The collective agreement always covers all employees within the sector in question, regardless of whether the individual employee is a member of a trade union or not.</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Training hours </a:t>
            </a:r>
            <a:r>
              <a:rPr lang="da-DK" sz="900" spc="-10">
                <a:solidFill>
                  <a:schemeClr val="tx2"/>
                </a:solidFill>
              </a:rPr>
              <a:t>refer to the development of skills and competencies (both formal, e.g. in the form of courses, and informal, e.g. in the form of peer training). Inventory can be based on estimates.</a:t>
            </a:r>
          </a:p>
        </p:txBody>
      </p:sp>
      <p:sp>
        <p:nvSpPr>
          <p:cNvPr id="33" name="Rectangle 32">
            <a:extLst>
              <a:ext uri="{FF2B5EF4-FFF2-40B4-BE49-F238E27FC236}">
                <a16:creationId xmlns:a16="http://schemas.microsoft.com/office/drawing/2014/main" id="{B26D069E-327B-8B27-E271-80C8F952A80D}"/>
              </a:ext>
            </a:extLst>
          </p:cNvPr>
          <p:cNvSpPr/>
          <p:nvPr/>
        </p:nvSpPr>
        <p:spPr>
          <a:xfrm>
            <a:off x="8169275" y="3106860"/>
            <a:ext cx="3514725" cy="99356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endParaRPr>
          </a:p>
          <a:p>
            <a:pPr algn="l">
              <a:lnSpc>
                <a:spcPct val="106000"/>
              </a:lnSpc>
            </a:pPr>
            <a:r>
              <a:rPr lang="da-DK" sz="900">
                <a:solidFill>
                  <a:schemeClr val="accent1">
                    <a:lumMod val="90000"/>
                    <a:lumOff val="10000"/>
                  </a:schemeClr>
                </a:solidFill>
                <a:hlinkClick r:id="rId3">
                  <a:extLst>
                    <a:ext uri="{A12FA001-AC4F-418D-AE19-62706E023703}">
                      <ahyp:hlinkClr xmlns:ahyp="http://schemas.microsoft.com/office/drawing/2018/hyperlinkcolor" val="tx"/>
                    </a:ext>
                  </a:extLst>
                </a:hlinkClick>
              </a:rPr>
              <a:t>Read about the Danish model on the Ministry of Employment website</a:t>
            </a:r>
            <a:endParaRPr lang="da-DK" sz="900" spc="-10">
              <a:solidFill>
                <a:schemeClr val="accent1">
                  <a:lumMod val="90000"/>
                  <a:lumOff val="10000"/>
                </a:schemeClr>
              </a:solidFill>
            </a:endParaRPr>
          </a:p>
        </p:txBody>
      </p:sp>
      <p:pic>
        <p:nvPicPr>
          <p:cNvPr id="27" name="Graphic 26">
            <a:extLst>
              <a:ext uri="{FF2B5EF4-FFF2-40B4-BE49-F238E27FC236}">
                <a16:creationId xmlns:a16="http://schemas.microsoft.com/office/drawing/2014/main" id="{207F7CFA-8854-BE02-4D14-711AF372646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88" y="2389089"/>
            <a:ext cx="207455" cy="232601"/>
          </a:xfrm>
          <a:prstGeom prst="rect">
            <a:avLst/>
          </a:prstGeom>
        </p:spPr>
      </p:pic>
      <p:pic>
        <p:nvPicPr>
          <p:cNvPr id="30" name="Graphic 29">
            <a:extLst>
              <a:ext uri="{FF2B5EF4-FFF2-40B4-BE49-F238E27FC236}">
                <a16:creationId xmlns:a16="http://schemas.microsoft.com/office/drawing/2014/main" id="{256DA8BD-B9E4-ED3A-E406-AC061D8A1FC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88" y="5788215"/>
            <a:ext cx="207455" cy="232601"/>
          </a:xfrm>
          <a:prstGeom prst="rect">
            <a:avLst/>
          </a:prstGeom>
        </p:spPr>
      </p:pic>
      <p:pic>
        <p:nvPicPr>
          <p:cNvPr id="34" name="Graphic 33">
            <a:extLst>
              <a:ext uri="{FF2B5EF4-FFF2-40B4-BE49-F238E27FC236}">
                <a16:creationId xmlns:a16="http://schemas.microsoft.com/office/drawing/2014/main" id="{F3B7CA66-9DC6-C1E6-F04B-174F4733520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8337" y="3175228"/>
            <a:ext cx="226314" cy="226314"/>
          </a:xfrm>
          <a:prstGeom prst="rect">
            <a:avLst/>
          </a:prstGeom>
        </p:spPr>
      </p:pic>
      <p:pic>
        <p:nvPicPr>
          <p:cNvPr id="19" name="Graphic 18">
            <a:extLst>
              <a:ext uri="{FF2B5EF4-FFF2-40B4-BE49-F238E27FC236}">
                <a16:creationId xmlns:a16="http://schemas.microsoft.com/office/drawing/2014/main" id="{E615E744-F836-AC4E-93B3-90C9A9252FF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095978"/>
            <a:ext cx="207455" cy="232601"/>
          </a:xfrm>
          <a:prstGeom prst="rect">
            <a:avLst/>
          </a:prstGeom>
        </p:spPr>
      </p:pic>
      <p:pic>
        <p:nvPicPr>
          <p:cNvPr id="37" name="Graphic 36">
            <a:extLst>
              <a:ext uri="{FF2B5EF4-FFF2-40B4-BE49-F238E27FC236}">
                <a16:creationId xmlns:a16="http://schemas.microsoft.com/office/drawing/2014/main" id="{45884D5B-3495-DBAE-0794-1D1771D93F5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3999446"/>
            <a:ext cx="207455" cy="232601"/>
          </a:xfrm>
          <a:prstGeom prst="rect">
            <a:avLst/>
          </a:prstGeom>
        </p:spPr>
      </p:pic>
      <p:pic>
        <p:nvPicPr>
          <p:cNvPr id="39" name="Graphic 38">
            <a:extLst>
              <a:ext uri="{FF2B5EF4-FFF2-40B4-BE49-F238E27FC236}">
                <a16:creationId xmlns:a16="http://schemas.microsoft.com/office/drawing/2014/main" id="{3AD20BF6-7134-E37B-1135-E54AA689864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pic>
        <p:nvPicPr>
          <p:cNvPr id="2" name="Graphic 15">
            <a:extLst>
              <a:ext uri="{FF2B5EF4-FFF2-40B4-BE49-F238E27FC236}">
                <a16:creationId xmlns:a16="http://schemas.microsoft.com/office/drawing/2014/main" id="{C5773F76-5C0A-6E76-7CF8-2FC02283941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3574311"/>
            <a:ext cx="83482" cy="88700"/>
          </a:xfrm>
          <a:prstGeom prst="rect">
            <a:avLst/>
          </a:prstGeom>
        </p:spPr>
      </p:pic>
    </p:spTree>
    <p:extLst>
      <p:ext uri="{BB962C8B-B14F-4D97-AF65-F5344CB8AC3E}">
        <p14:creationId xmlns:p14="http://schemas.microsoft.com/office/powerpoint/2010/main" val="90421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Corporate behavior</a:t>
            </a:r>
            <a:r>
              <a:rPr lang="da-DK" noProof="0"/>
              <a:t>: Number of convictions and fines related to corruption &amp; bribery (B11) </a:t>
            </a:r>
          </a:p>
        </p:txBody>
      </p:sp>
      <p:sp>
        <p:nvSpPr>
          <p:cNvPr id="13" name="Rectangle 7">
            <a:extLst>
              <a:ext uri="{FF2B5EF4-FFF2-40B4-BE49-F238E27FC236}">
                <a16:creationId xmlns:a16="http://schemas.microsoft.com/office/drawing/2014/main" id="{E2D87A58-78A6-365B-C6B0-21AA529BADF6}"/>
              </a:ext>
            </a:extLst>
          </p:cNvPr>
          <p:cNvSpPr/>
          <p:nvPr/>
        </p:nvSpPr>
        <p:spPr>
          <a:xfrm>
            <a:off x="507999" y="1015999"/>
            <a:ext cx="7343772" cy="7889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 </a:t>
            </a:r>
          </a:p>
          <a:p>
            <a:pPr>
              <a:lnSpc>
                <a:spcPct val="106000"/>
              </a:lnSpc>
            </a:pPr>
            <a:endParaRPr lang="da-DK" sz="900" spc="-10">
              <a:solidFill>
                <a:schemeClr val="bg1"/>
              </a:solidFill>
            </a:endParaRPr>
          </a:p>
          <a:p>
            <a:pPr>
              <a:lnSpc>
                <a:spcPct val="106000"/>
              </a:lnSpc>
            </a:pPr>
            <a:r>
              <a:rPr lang="da-DK" sz="900" spc="-10">
                <a:solidFill>
                  <a:schemeClr val="bg1"/>
                </a:solidFill>
              </a:rPr>
              <a:t>This is only a disclosure requirement if your company has been convicted or fined for violation of anti-corruption or anti-bribery legislation during the reporting period.</a:t>
            </a:r>
          </a:p>
        </p:txBody>
      </p:sp>
      <p:graphicFrame>
        <p:nvGraphicFramePr>
          <p:cNvPr id="22" name="Table 21">
            <a:extLst>
              <a:ext uri="{FF2B5EF4-FFF2-40B4-BE49-F238E27FC236}">
                <a16:creationId xmlns:a16="http://schemas.microsoft.com/office/drawing/2014/main" id="{AF65586E-0EF1-899A-1FCC-C083408ADE09}"/>
              </a:ext>
            </a:extLst>
          </p:cNvPr>
          <p:cNvGraphicFramePr>
            <a:graphicFrameLocks noGrp="1"/>
          </p:cNvGraphicFramePr>
          <p:nvPr>
            <p:extLst>
              <p:ext uri="{D42A27DB-BD31-4B8C-83A1-F6EECF244321}">
                <p14:modId xmlns:p14="http://schemas.microsoft.com/office/powerpoint/2010/main" val="3233916207"/>
              </p:ext>
            </p:extLst>
          </p:nvPr>
        </p:nvGraphicFramePr>
        <p:xfrm>
          <a:off x="507999" y="1945690"/>
          <a:ext cx="7343772" cy="612000"/>
        </p:xfrm>
        <a:graphic>
          <a:graphicData uri="http://schemas.openxmlformats.org/drawingml/2006/table">
            <a:tbl>
              <a:tblPr firstRow="1">
                <a:tableStyleId>{2A488322-F2BA-4B5B-9748-0D474271808F}</a:tableStyleId>
              </a:tblPr>
              <a:tblGrid>
                <a:gridCol w="2447924">
                  <a:extLst>
                    <a:ext uri="{9D8B030D-6E8A-4147-A177-3AD203B41FA5}">
                      <a16:colId xmlns:a16="http://schemas.microsoft.com/office/drawing/2014/main" val="2698153288"/>
                    </a:ext>
                  </a:extLst>
                </a:gridCol>
                <a:gridCol w="2447924">
                  <a:extLst>
                    <a:ext uri="{9D8B030D-6E8A-4147-A177-3AD203B41FA5}">
                      <a16:colId xmlns:a16="http://schemas.microsoft.com/office/drawing/2014/main" val="2119413191"/>
                    </a:ext>
                  </a:extLst>
                </a:gridCol>
                <a:gridCol w="2447924">
                  <a:extLst>
                    <a:ext uri="{9D8B030D-6E8A-4147-A177-3AD203B41FA5}">
                      <a16:colId xmlns:a16="http://schemas.microsoft.com/office/drawing/2014/main" val="1502960985"/>
                    </a:ext>
                  </a:extLst>
                </a:gridCol>
              </a:tblGrid>
              <a:tr h="306000">
                <a:tc rowSpan="2">
                  <a:txBody>
                    <a:bodyPr/>
                    <a:lstStyle/>
                    <a:p>
                      <a:r>
                        <a:rPr lang="da-DK" sz="900" b="1">
                          <a:solidFill>
                            <a:schemeClr val="tx2"/>
                          </a:solidFill>
                        </a:rPr>
                        <a:t>Corruption and bribery </a:t>
                      </a:r>
                      <a:r>
                        <a:rPr lang="da-DK" sz="900" b="0">
                          <a:solidFill>
                            <a:schemeClr val="tx2"/>
                          </a:solidFill>
                        </a:rPr>
                        <a:t>(item 43)</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1" noProof="0">
                          <a:solidFill>
                            <a:schemeClr val="tx2"/>
                          </a:solidFill>
                        </a:rPr>
                        <a:t>Number of judgments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Total fine size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0" noProof="0">
                          <a:solidFill>
                            <a:schemeClr val="accent2"/>
                          </a:solidFill>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da-DK" sz="900" b="0" noProof="0" dirty="0">
                          <a:solidFill>
                            <a:schemeClr val="accent2"/>
                          </a:solidFill>
                        </a:rPr>
                        <a:t>[Insert amount in DKK].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15">
            <a:extLst>
              <a:ext uri="{FF2B5EF4-FFF2-40B4-BE49-F238E27FC236}">
                <a16:creationId xmlns:a16="http://schemas.microsoft.com/office/drawing/2014/main" id="{8727EEDB-043E-6633-08B5-57EA6632E03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24</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Tree>
    <p:extLst>
      <p:ext uri="{BB962C8B-B14F-4D97-AF65-F5344CB8AC3E}">
        <p14:creationId xmlns:p14="http://schemas.microsoft.com/office/powerpoint/2010/main" val="268211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29CC52-5059-1012-5A40-D359AA36AE2B}"/>
              </a:ext>
            </a:extLst>
          </p:cNvPr>
          <p:cNvSpPr>
            <a:spLocks noGrp="1"/>
          </p:cNvSpPr>
          <p:nvPr>
            <p:ph idx="1"/>
          </p:nvPr>
        </p:nvSpPr>
        <p:spPr>
          <a:xfrm>
            <a:off x="960628" y="2698750"/>
            <a:ext cx="10033000" cy="1460499"/>
          </a:xfrm>
        </p:spPr>
        <p:txBody>
          <a:bodyPr>
            <a:normAutofit/>
          </a:bodyPr>
          <a:lstStyle/>
          <a:p>
            <a:r>
              <a:rPr lang="da-DK" sz="4000" b="1"/>
              <a:t>Information points in the Extended Module</a:t>
            </a:r>
          </a:p>
        </p:txBody>
      </p:sp>
      <p:sp>
        <p:nvSpPr>
          <p:cNvPr id="5" name="Pladsholder til slidenummer 4">
            <a:extLst>
              <a:ext uri="{FF2B5EF4-FFF2-40B4-BE49-F238E27FC236}">
                <a16:creationId xmlns:a16="http://schemas.microsoft.com/office/drawing/2014/main" id="{8A923573-02E7-36F8-863E-7A551AE1CD30}"/>
              </a:ext>
            </a:extLst>
          </p:cNvPr>
          <p:cNvSpPr>
            <a:spLocks noGrp="1"/>
          </p:cNvSpPr>
          <p:nvPr>
            <p:ph type="sldNum" sz="quarter" idx="16"/>
          </p:nvPr>
        </p:nvSpPr>
        <p:spPr/>
        <p:txBody>
          <a:bodyPr/>
          <a:lstStyle/>
          <a:p>
            <a:fld id="{5A0D23CF-C5A3-5445-819D-C647D180BB4B}" type="slidenum">
              <a:rPr lang="da-DK" noProof="0" smtClean="0"/>
              <a:t>25</a:t>
            </a:fld>
            <a:endParaRPr lang="da-DK" noProof="0"/>
          </a:p>
        </p:txBody>
      </p:sp>
    </p:spTree>
    <p:extLst>
      <p:ext uri="{BB962C8B-B14F-4D97-AF65-F5344CB8AC3E}">
        <p14:creationId xmlns:p14="http://schemas.microsoft.com/office/powerpoint/2010/main" val="95963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6224"/>
          </a:xfrm>
        </p:spPr>
        <p:txBody>
          <a:bodyPr/>
          <a:lstStyle/>
          <a:p>
            <a:pPr marL="0" algn="l" rtl="0" eaLnBrk="1" fontAlgn="t" latinLnBrk="0" hangingPunct="1">
              <a:spcBef>
                <a:spcPts val="0"/>
              </a:spcBef>
              <a:spcAft>
                <a:spcPts val="0"/>
              </a:spcAft>
            </a:pPr>
            <a:r>
              <a:rPr lang="da-DK" sz="1800" b="1" i="0" u="none" strike="noStrike" kern="1200" spc="-10">
                <a:solidFill>
                  <a:srgbClr val="1B4528"/>
                </a:solidFill>
                <a:effectLst/>
                <a:latin typeface="IBM Plex Sans" panose="020B0503050203000203" pitchFamily="34" charset="0"/>
              </a:rPr>
              <a:t>Strategy: Business model and sustainability-related initiatives (C1)</a:t>
            </a:r>
            <a:endParaRPr lang="da-DK" noProof="0"/>
          </a:p>
        </p:txBody>
      </p:sp>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latin typeface="+mj-lt"/>
              </a:rPr>
              <a:t>If your company does not have a written sustainability strategy or policy, this data point provides indirect information about your company's sustainability profile. </a:t>
            </a:r>
          </a:p>
          <a:p>
            <a:pPr>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By describing your company's main products and/or services, markets, business relationships, etc. you also indirectly provide important information about your company's sustainability profile.</a:t>
            </a: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33258" y="1104042"/>
            <a:ext cx="257747" cy="232600"/>
          </a:xfrm>
          <a:prstGeom prst="rect">
            <a:avLst/>
          </a:prstGeom>
        </p:spPr>
      </p:pic>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C1CB6473-45A0-323E-9329-E3AEC5C2FC3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3783853"/>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26</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1491704068"/>
              </p:ext>
            </p:extLst>
          </p:nvPr>
        </p:nvGraphicFramePr>
        <p:xfrm>
          <a:off x="518601" y="1518255"/>
          <a:ext cx="7343774" cy="829384"/>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47521">
                <a:tc>
                  <a:txBody>
                    <a:bodyPr/>
                    <a:lstStyle/>
                    <a:p>
                      <a:r>
                        <a:rPr lang="da-DK" sz="900" b="1">
                          <a:solidFill>
                            <a:schemeClr val="tx2"/>
                          </a:solidFill>
                        </a:rPr>
                        <a:t>Description of significant groups of products and/or services that </a:t>
                      </a:r>
                      <a:r>
                        <a:rPr lang="da-DK" sz="900" b="1" kern="1200">
                          <a:solidFill>
                            <a:schemeClr val="accent2"/>
                          </a:solidFill>
                          <a:latin typeface="+mn-lt"/>
                          <a:ea typeface="+mn-ea"/>
                          <a:cs typeface="+mn-cs"/>
                        </a:rPr>
                        <a:t>[Insert company name] </a:t>
                      </a:r>
                      <a:r>
                        <a:rPr lang="da-DK" sz="900" b="1">
                          <a:solidFill>
                            <a:schemeClr val="tx2"/>
                          </a:solidFill>
                        </a:rPr>
                        <a:t>works with </a:t>
                      </a:r>
                      <a:r>
                        <a:rPr lang="da-DK" sz="900" b="0">
                          <a:solidFill>
                            <a:schemeClr val="tx2"/>
                          </a:solidFill>
                        </a:rPr>
                        <a:t>(item 47a)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620224">
                <a:tc>
                  <a:txBody>
                    <a:bodyPr/>
                    <a:lstStyle/>
                    <a:p>
                      <a:pPr algn="l"/>
                      <a:r>
                        <a:rPr lang="da-DK" sz="900" b="0" dirty="0">
                          <a:solidFill>
                            <a:schemeClr val="accent2"/>
                          </a:solidFill>
                        </a:rPr>
                        <a:t>Insert a brief description of your company's most essential products and/or services.</a:t>
                      </a:r>
                    </a:p>
                    <a:p>
                      <a:pPr algn="l"/>
                      <a:endParaRPr lang="da-DK" sz="900" b="0" dirty="0">
                        <a:solidFill>
                          <a:schemeClr val="accent2"/>
                        </a:solidFill>
                      </a:endParaRP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18602" y="1016000"/>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Extended module.</a:t>
            </a:r>
          </a:p>
          <a:p>
            <a:pPr>
              <a:lnSpc>
                <a:spcPct val="106000"/>
              </a:lnSpc>
            </a:pPr>
            <a:endParaRPr lang="da-DK" sz="900" spc="-10">
              <a:solidFill>
                <a:schemeClr val="bg1"/>
              </a:solidFill>
            </a:endParaRP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403" y="1107293"/>
            <a:ext cx="207455" cy="232601"/>
          </a:xfrm>
          <a:prstGeom prst="rect">
            <a:avLst/>
          </a:prstGeom>
        </p:spPr>
      </p:pic>
      <p:graphicFrame>
        <p:nvGraphicFramePr>
          <p:cNvPr id="12" name="Table 2">
            <a:extLst>
              <a:ext uri="{FF2B5EF4-FFF2-40B4-BE49-F238E27FC236}">
                <a16:creationId xmlns:a16="http://schemas.microsoft.com/office/drawing/2014/main" id="{BF7B7D4C-4B08-C9C0-EA8D-D975600D4842}"/>
              </a:ext>
            </a:extLst>
          </p:cNvPr>
          <p:cNvGraphicFramePr>
            <a:graphicFrameLocks noGrp="1"/>
          </p:cNvGraphicFramePr>
          <p:nvPr>
            <p:extLst>
              <p:ext uri="{D42A27DB-BD31-4B8C-83A1-F6EECF244321}">
                <p14:modId xmlns:p14="http://schemas.microsoft.com/office/powerpoint/2010/main" val="2267850903"/>
              </p:ext>
            </p:extLst>
          </p:nvPr>
        </p:nvGraphicFramePr>
        <p:xfrm>
          <a:off x="508000" y="2411655"/>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94009">
                <a:tc>
                  <a:txBody>
                    <a:bodyPr/>
                    <a:lstStyle/>
                    <a:p>
                      <a:r>
                        <a:rPr lang="da-DK" sz="900" b="1">
                          <a:solidFill>
                            <a:schemeClr val="tx2"/>
                          </a:solidFill>
                        </a:rPr>
                        <a:t>Description of the significant markets in which </a:t>
                      </a:r>
                      <a:r>
                        <a:rPr lang="da-DK" sz="900" b="1" kern="1200">
                          <a:solidFill>
                            <a:schemeClr val="accent2"/>
                          </a:solidFill>
                          <a:latin typeface="+mn-lt"/>
                          <a:ea typeface="+mn-ea"/>
                          <a:cs typeface="+mn-cs"/>
                        </a:rPr>
                        <a:t>[Insert company name] </a:t>
                      </a:r>
                      <a:r>
                        <a:rPr lang="da-DK" sz="900" b="1">
                          <a:solidFill>
                            <a:schemeClr val="tx2"/>
                          </a:solidFill>
                        </a:rPr>
                        <a:t>operates </a:t>
                      </a:r>
                      <a:r>
                        <a:rPr lang="da-DK" sz="900" b="0">
                          <a:solidFill>
                            <a:schemeClr val="tx2"/>
                          </a:solidFill>
                        </a:rPr>
                        <a:t>(item 47b)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30132">
                <a:tc>
                  <a:txBody>
                    <a:bodyPr/>
                    <a:lstStyle/>
                    <a:p>
                      <a:pPr algn="l"/>
                      <a:r>
                        <a:rPr lang="da-DK" sz="900" b="0" dirty="0">
                          <a:solidFill>
                            <a:schemeClr val="accent2"/>
                          </a:solidFill>
                        </a:rPr>
                        <a:t>Insert a brief description of the most important markets, e.g:</a:t>
                      </a:r>
                    </a:p>
                    <a:p>
                      <a:pPr marL="171450" indent="-171450" algn="l">
                        <a:buFontTx/>
                        <a:buChar char="-"/>
                      </a:pPr>
                      <a:r>
                        <a:rPr lang="da-DK" sz="900" b="0" dirty="0">
                          <a:solidFill>
                            <a:schemeClr val="accent2"/>
                          </a:solidFill>
                        </a:rPr>
                        <a:t>B2B</a:t>
                      </a:r>
                    </a:p>
                    <a:p>
                      <a:pPr marL="171450" indent="-171450" algn="l">
                        <a:buFontTx/>
                        <a:buChar char="-"/>
                      </a:pPr>
                      <a:r>
                        <a:rPr lang="da-DK" sz="900" b="0" dirty="0">
                          <a:solidFill>
                            <a:schemeClr val="accent2"/>
                          </a:solidFill>
                        </a:rPr>
                        <a:t>Wholesale</a:t>
                      </a:r>
                    </a:p>
                    <a:p>
                      <a:pPr marL="171450" indent="-171450" algn="l">
                        <a:buFontTx/>
                        <a:buChar char="-"/>
                      </a:pPr>
                      <a:r>
                        <a:rPr lang="da-DK" sz="900" b="0" dirty="0">
                          <a:solidFill>
                            <a:schemeClr val="accent2"/>
                          </a:solidFill>
                        </a:rPr>
                        <a:t>More details</a:t>
                      </a:r>
                    </a:p>
                    <a:p>
                      <a:pPr marL="171450" indent="-171450" algn="l">
                        <a:buFontTx/>
                        <a:buChar char="-"/>
                      </a:pPr>
                      <a:r>
                        <a:rPr lang="da-DK" sz="900" b="0" dirty="0">
                          <a:solidFill>
                            <a:schemeClr val="accent2"/>
                          </a:solidFill>
                        </a:rPr>
                        <a:t>Countries/geographies</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4" name="Table 2">
            <a:extLst>
              <a:ext uri="{FF2B5EF4-FFF2-40B4-BE49-F238E27FC236}">
                <a16:creationId xmlns:a16="http://schemas.microsoft.com/office/drawing/2014/main" id="{9A35FA09-5062-B526-C260-BC3A7A5ED36B}"/>
              </a:ext>
            </a:extLst>
          </p:cNvPr>
          <p:cNvGraphicFramePr>
            <a:graphicFrameLocks noGrp="1"/>
          </p:cNvGraphicFramePr>
          <p:nvPr>
            <p:extLst>
              <p:ext uri="{D42A27DB-BD31-4B8C-83A1-F6EECF244321}">
                <p14:modId xmlns:p14="http://schemas.microsoft.com/office/powerpoint/2010/main" val="2682711604"/>
              </p:ext>
            </p:extLst>
          </p:nvPr>
        </p:nvGraphicFramePr>
        <p:xfrm>
          <a:off x="518601" y="3558303"/>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r>
                        <a:rPr lang="da-DK" sz="900" b="1">
                          <a:solidFill>
                            <a:schemeClr val="tx2"/>
                          </a:solidFill>
                        </a:rPr>
                        <a:t>Description of </a:t>
                      </a:r>
                      <a:r>
                        <a:rPr lang="da-DK" sz="900" b="1" kern="1200">
                          <a:solidFill>
                            <a:schemeClr val="accent2"/>
                          </a:solidFill>
                          <a:latin typeface="+mn-lt"/>
                          <a:ea typeface="+mn-ea"/>
                          <a:cs typeface="+mn-cs"/>
                        </a:rPr>
                        <a:t>[insert company name]'s </a:t>
                      </a:r>
                      <a:r>
                        <a:rPr lang="da-DK" sz="900" b="1">
                          <a:solidFill>
                            <a:schemeClr val="tx2"/>
                          </a:solidFill>
                        </a:rPr>
                        <a:t>primary business relationships </a:t>
                      </a:r>
                      <a:r>
                        <a:rPr lang="da-DK" sz="900" b="0">
                          <a:solidFill>
                            <a:schemeClr val="tx2"/>
                          </a:solidFill>
                        </a:rPr>
                        <a:t>(item 47c)</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da-DK" sz="900" b="0" dirty="0">
                          <a:solidFill>
                            <a:schemeClr val="accent2"/>
                          </a:solidFill>
                        </a:rPr>
                        <a:t>Insert a brief description of your company's main </a:t>
                      </a:r>
                      <a:r>
                        <a:rPr lang="da-DK" sz="900" b="0" kern="1200" dirty="0">
                          <a:solidFill>
                            <a:schemeClr val="accent2"/>
                          </a:solidFill>
                          <a:latin typeface="+mn-lt"/>
                          <a:ea typeface="+mn-ea"/>
                          <a:cs typeface="+mn-cs"/>
                        </a:rPr>
                        <a:t>business relationships, e.g:</a:t>
                      </a:r>
                    </a:p>
                    <a:p>
                      <a:pPr marL="171450" indent="-171450" algn="l">
                        <a:buFontTx/>
                        <a:buChar char="-"/>
                      </a:pPr>
                      <a:r>
                        <a:rPr lang="da-DK" sz="900" b="0" kern="1200" dirty="0">
                          <a:solidFill>
                            <a:schemeClr val="accent2"/>
                          </a:solidFill>
                          <a:latin typeface="+mn-lt"/>
                          <a:ea typeface="+mn-ea"/>
                          <a:cs typeface="+mn-cs"/>
                        </a:rPr>
                        <a:t>Primary suppliers - including the number of suppliers and the supplier's sector and geographical location/country</a:t>
                      </a:r>
                    </a:p>
                    <a:p>
                      <a:pPr marL="171450" indent="-171450" algn="l">
                        <a:buFontTx/>
                        <a:buChar char="-"/>
                      </a:pPr>
                      <a:r>
                        <a:rPr lang="da-DK" sz="900" b="0" kern="1200" dirty="0">
                          <a:solidFill>
                            <a:schemeClr val="accent2"/>
                          </a:solidFill>
                          <a:latin typeface="+mn-lt"/>
                          <a:ea typeface="+mn-ea"/>
                          <a:cs typeface="+mn-cs"/>
                        </a:rPr>
                        <a:t>Our customers</a:t>
                      </a:r>
                    </a:p>
                    <a:p>
                      <a:pPr marL="171450" indent="-171450" algn="l">
                        <a:buFontTx/>
                        <a:buChar char="-"/>
                      </a:pPr>
                      <a:r>
                        <a:rPr lang="da-DK" sz="900" b="0" kern="1200" dirty="0">
                          <a:solidFill>
                            <a:schemeClr val="accent2"/>
                          </a:solidFill>
                          <a:latin typeface="+mn-lt"/>
                          <a:ea typeface="+mn-ea"/>
                          <a:cs typeface="+mn-cs"/>
                        </a:rPr>
                        <a:t>Distribution channels</a:t>
                      </a:r>
                    </a:p>
                    <a:p>
                      <a:pPr marL="171450" indent="-171450" algn="l">
                        <a:buFontTx/>
                        <a:buChar char="-"/>
                      </a:pPr>
                      <a:r>
                        <a:rPr lang="da-DK" sz="900" b="0" kern="1200" dirty="0">
                          <a:solidFill>
                            <a:schemeClr val="accent2"/>
                          </a:solidFill>
                          <a:latin typeface="+mn-lt"/>
                          <a:ea typeface="+mn-ea"/>
                          <a:cs typeface="+mn-cs"/>
                        </a:rPr>
                        <a:t>Consumers</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5" name="Table 2">
            <a:extLst>
              <a:ext uri="{FF2B5EF4-FFF2-40B4-BE49-F238E27FC236}">
                <a16:creationId xmlns:a16="http://schemas.microsoft.com/office/drawing/2014/main" id="{3106A2EC-2AB6-72DB-1EE0-7F890CE126D8}"/>
              </a:ext>
            </a:extLst>
          </p:cNvPr>
          <p:cNvGraphicFramePr>
            <a:graphicFrameLocks noGrp="1"/>
          </p:cNvGraphicFramePr>
          <p:nvPr>
            <p:extLst>
              <p:ext uri="{D42A27DB-BD31-4B8C-83A1-F6EECF244321}">
                <p14:modId xmlns:p14="http://schemas.microsoft.com/office/powerpoint/2010/main" val="403902867"/>
              </p:ext>
            </p:extLst>
          </p:nvPr>
        </p:nvGraphicFramePr>
        <p:xfrm>
          <a:off x="507998" y="5489024"/>
          <a:ext cx="7343774" cy="122569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Brief description of the key elements of </a:t>
                      </a:r>
                      <a:r>
                        <a:rPr lang="da-DK" sz="900" b="1" kern="1200">
                          <a:solidFill>
                            <a:schemeClr val="accent2"/>
                          </a:solidFill>
                          <a:latin typeface="+mn-lt"/>
                          <a:ea typeface="+mn-ea"/>
                          <a:cs typeface="+mn-cs"/>
                        </a:rPr>
                        <a:t>[insert company name]'s </a:t>
                      </a:r>
                      <a:r>
                        <a:rPr lang="da-DK" sz="900" b="1">
                          <a:solidFill>
                            <a:schemeClr val="tx2"/>
                          </a:solidFill>
                        </a:rPr>
                        <a:t>strategy related to/impacting sustainability issues </a:t>
                      </a:r>
                      <a:r>
                        <a:rPr lang="da-DK" sz="900" b="0" kern="1200">
                          <a:solidFill>
                            <a:schemeClr val="tx2"/>
                          </a:solidFill>
                          <a:latin typeface="+mn-lt"/>
                          <a:ea typeface="+mn-ea"/>
                          <a:cs typeface="+mn-cs"/>
                        </a:rPr>
                        <a:t>(item 47d)</a:t>
                      </a:r>
                      <a:endParaRPr lang="en-GB" sz="900" b="0" kern="120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da-DK" sz="900" b="0" dirty="0">
                          <a:solidFill>
                            <a:schemeClr val="accent2"/>
                          </a:solidFill>
                        </a:rPr>
                        <a:t>Insert a brief description of the key elements of your company strategy that are related to or impact sustainability issues. </a:t>
                      </a:r>
                    </a:p>
                    <a:p>
                      <a:pPr algn="l"/>
                      <a:endParaRPr lang="da-DK" sz="900" b="0" dirty="0">
                        <a:solidFill>
                          <a:schemeClr val="accent2"/>
                        </a:solidFill>
                      </a:endParaRPr>
                    </a:p>
                    <a:p>
                      <a:pPr algn="l"/>
                      <a:r>
                        <a:rPr lang="da-DK" sz="900" b="0" dirty="0">
                          <a:solidFill>
                            <a:schemeClr val="accent2"/>
                          </a:solidFill>
                        </a:rPr>
                        <a:t>You can delete this box if your company does not have strategy elements related to sustainability.</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6" name="Rectangle 7">
            <a:extLst>
              <a:ext uri="{FF2B5EF4-FFF2-40B4-BE49-F238E27FC236}">
                <a16:creationId xmlns:a16="http://schemas.microsoft.com/office/drawing/2014/main" id="{30EB664D-5115-7295-94D3-5930E9CC62EE}"/>
              </a:ext>
            </a:extLst>
          </p:cNvPr>
          <p:cNvSpPr/>
          <p:nvPr/>
        </p:nvSpPr>
        <p:spPr>
          <a:xfrm>
            <a:off x="508000" y="5025133"/>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a:t>
            </a:r>
          </a:p>
          <a:p>
            <a:pPr>
              <a:lnSpc>
                <a:spcPct val="106000"/>
              </a:lnSpc>
            </a:pPr>
            <a:endParaRPr lang="da-DK" sz="900" spc="-10">
              <a:solidFill>
                <a:schemeClr val="bg1"/>
              </a:solidFill>
            </a:endParaRPr>
          </a:p>
        </p:txBody>
      </p:sp>
      <p:pic>
        <p:nvPicPr>
          <p:cNvPr id="18" name="Graphic 21">
            <a:extLst>
              <a:ext uri="{FF2B5EF4-FFF2-40B4-BE49-F238E27FC236}">
                <a16:creationId xmlns:a16="http://schemas.microsoft.com/office/drawing/2014/main" id="{250F930A-7BE5-6410-58CA-C5F85CDBA84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403" y="5119970"/>
            <a:ext cx="207455" cy="232601"/>
          </a:xfrm>
          <a:prstGeom prst="rect">
            <a:avLst/>
          </a:prstGeom>
        </p:spPr>
      </p:pic>
    </p:spTree>
    <p:extLst>
      <p:ext uri="{BB962C8B-B14F-4D97-AF65-F5344CB8AC3E}">
        <p14:creationId xmlns:p14="http://schemas.microsoft.com/office/powerpoint/2010/main" val="350893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kern="1200" spc="-10" noProof="0">
                <a:solidFill>
                  <a:schemeClr val="tx2"/>
                </a:solidFill>
                <a:latin typeface="+mn-lt"/>
                <a:ea typeface="+mn-ea"/>
                <a:cs typeface="+mn-cs"/>
              </a:rPr>
              <a:t>Description of efforts, policies and initiatives for the transition to a more sustainable economy (C2)</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 </a:t>
            </a:r>
          </a:p>
          <a:p>
            <a:pPr>
              <a:lnSpc>
                <a:spcPct val="106000"/>
              </a:lnSpc>
            </a:pPr>
            <a:endParaRPr lang="da-DK" sz="900" b="1" spc="-10">
              <a:solidFill>
                <a:schemeClr val="bg1"/>
              </a:solidFill>
            </a:endParaRPr>
          </a:p>
          <a:p>
            <a:pPr>
              <a:lnSpc>
                <a:spcPct val="106000"/>
              </a:lnSpc>
            </a:pPr>
            <a:r>
              <a:rPr lang="da-DK" sz="900" spc="-10">
                <a:solidFill>
                  <a:schemeClr val="bg1"/>
                </a:solidFill>
              </a:rPr>
              <a:t>The table below only needs to be filled in if your company already has concrete efforts, policies or initiatives that support the transition to a more sustainable economy, which you have answered "YES" to under information item B2 in the basic module. </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27</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64691919"/>
              </p:ext>
            </p:extLst>
          </p:nvPr>
        </p:nvGraphicFramePr>
        <p:xfrm>
          <a:off x="518601" y="1943735"/>
          <a:ext cx="7354375" cy="4689297"/>
        </p:xfrm>
        <a:graphic>
          <a:graphicData uri="http://schemas.openxmlformats.org/drawingml/2006/table">
            <a:tbl>
              <a:tblPr firstRow="1">
                <a:tableStyleId>{2A488322-F2BA-4B5B-9748-0D474271808F}</a:tableStyleId>
              </a:tblPr>
              <a:tblGrid>
                <a:gridCol w="1262575">
                  <a:extLst>
                    <a:ext uri="{9D8B030D-6E8A-4147-A177-3AD203B41FA5}">
                      <a16:colId xmlns:a16="http://schemas.microsoft.com/office/drawing/2014/main" val="1902117154"/>
                    </a:ext>
                  </a:extLst>
                </a:gridCol>
                <a:gridCol w="2030600">
                  <a:extLst>
                    <a:ext uri="{9D8B030D-6E8A-4147-A177-3AD203B41FA5}">
                      <a16:colId xmlns:a16="http://schemas.microsoft.com/office/drawing/2014/main" val="1904521774"/>
                    </a:ext>
                  </a:extLst>
                </a:gridCol>
                <a:gridCol w="2030600">
                  <a:extLst>
                    <a:ext uri="{9D8B030D-6E8A-4147-A177-3AD203B41FA5}">
                      <a16:colId xmlns:a16="http://schemas.microsoft.com/office/drawing/2014/main" val="3164053669"/>
                    </a:ext>
                  </a:extLst>
                </a:gridCol>
                <a:gridCol w="2030600">
                  <a:extLst>
                    <a:ext uri="{9D8B030D-6E8A-4147-A177-3AD203B41FA5}">
                      <a16:colId xmlns:a16="http://schemas.microsoft.com/office/drawing/2014/main" val="1484983729"/>
                    </a:ext>
                  </a:extLst>
                </a:gridCol>
              </a:tblGrid>
              <a:tr h="993570">
                <a:tc>
                  <a:txBody>
                    <a:bodyPr/>
                    <a:lstStyle/>
                    <a:p>
                      <a:pPr algn="l"/>
                      <a:r>
                        <a:rPr lang="da-DK" sz="900" b="1" kern="1200" spc="-10" noProof="0">
                          <a:solidFill>
                            <a:schemeClr val="tx2"/>
                          </a:solidFill>
                          <a:latin typeface="+mn-lt"/>
                          <a:ea typeface="+mn-ea"/>
                          <a:cs typeface="+mn-cs"/>
                        </a:rPr>
                        <a:t>Area of interest</a:t>
                      </a:r>
                    </a:p>
                    <a:p>
                      <a:pPr algn="l"/>
                      <a:r>
                        <a:rPr lang="da-DK" sz="900" b="0" kern="1200" spc="-10" noProof="0">
                          <a:solidFill>
                            <a:schemeClr val="tx2"/>
                          </a:solidFill>
                          <a:latin typeface="+mn-lt"/>
                          <a:ea typeface="+mn-ea"/>
                          <a:cs typeface="+mn-cs"/>
                        </a:rPr>
                        <a:t>(item 48)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Brief description of </a:t>
                      </a:r>
                      <a:r>
                        <a:rPr lang="da-DK" sz="900" b="1" u="sng" kern="1200" spc="-10" noProof="0">
                          <a:solidFill>
                            <a:schemeClr val="tx2"/>
                          </a:solidFill>
                          <a:latin typeface="+mn-lt"/>
                          <a:ea typeface="+mn-ea"/>
                          <a:cs typeface="+mn-cs"/>
                        </a:rPr>
                        <a:t>existing </a:t>
                      </a:r>
                      <a:r>
                        <a:rPr lang="da-DK" sz="900" b="1" kern="1200" spc="-10">
                          <a:solidFill>
                            <a:schemeClr val="tx2"/>
                          </a:solidFill>
                          <a:latin typeface="+mn-lt"/>
                          <a:ea typeface="+mn-ea"/>
                          <a:cs typeface="+mn-cs"/>
                        </a:rPr>
                        <a:t>practices/policies/actions (see information point B2).</a:t>
                      </a:r>
                      <a:endParaRPr lang="da-DK" sz="900" b="1" kern="1200" spc="-10" noProof="0">
                        <a:solidFill>
                          <a:schemeClr val="tx2"/>
                        </a:solidFill>
                        <a:latin typeface="+mn-lt"/>
                        <a:ea typeface="+mn-ea"/>
                        <a:cs typeface="+mn-cs"/>
                      </a:endParaRPr>
                    </a:p>
                    <a:p>
                      <a:pPr algn="l"/>
                      <a:r>
                        <a:rPr lang="da-DK" sz="900" b="0" i="1" kern="1200" spc="-10" noProof="0">
                          <a:solidFill>
                            <a:schemeClr val="accent2"/>
                          </a:solidFill>
                          <a:latin typeface="+mn-lt"/>
                          <a:ea typeface="+mn-ea"/>
                          <a:cs typeface="Calibri" panose="020F0502020204030204" pitchFamily="34" charset="0"/>
                        </a:rPr>
                        <a:t>(In cases where suppliers and/or customers are also covered, this should be mentioned)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a:solidFill>
                            <a:schemeClr val="tx2"/>
                          </a:solidFill>
                          <a:latin typeface="+mn-lt"/>
                          <a:ea typeface="+mn-ea"/>
                          <a:cs typeface="+mn-cs"/>
                        </a:rPr>
                        <a:t>Brief description of </a:t>
                      </a:r>
                      <a:r>
                        <a:rPr lang="da-DK" sz="900" b="1" u="sng" kern="1200" spc="-10">
                          <a:solidFill>
                            <a:schemeClr val="tx2"/>
                          </a:solidFill>
                          <a:latin typeface="+mn-lt"/>
                          <a:ea typeface="+mn-ea"/>
                          <a:cs typeface="+mn-cs"/>
                        </a:rPr>
                        <a:t>future </a:t>
                      </a:r>
                      <a:r>
                        <a:rPr lang="da-DK" sz="900" b="1" kern="1200" spc="-10">
                          <a:solidFill>
                            <a:schemeClr val="tx2"/>
                          </a:solidFill>
                          <a:latin typeface="+mn-lt"/>
                          <a:ea typeface="+mn-ea"/>
                          <a:cs typeface="+mn-cs"/>
                        </a:rPr>
                        <a:t>initiatives/objectives (see information point B2)</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spc="-10" noProof="0">
                          <a:solidFill>
                            <a:schemeClr val="accent2"/>
                          </a:solidFill>
                          <a:latin typeface="+mn-lt"/>
                          <a:ea typeface="+mn-ea"/>
                          <a:cs typeface="Calibri" panose="020F0502020204030204" pitchFamily="34" charset="0"/>
                        </a:rPr>
                        <a:t>(This column can be deleted if your company has not formulated </a:t>
                      </a:r>
                      <a:r>
                        <a:rPr lang="da-DK" sz="900" b="0" i="1" u="sng" kern="1200" spc="-10" noProof="0">
                          <a:solidFill>
                            <a:schemeClr val="accent2"/>
                          </a:solidFill>
                          <a:latin typeface="+mn-lt"/>
                          <a:ea typeface="+mn-ea"/>
                          <a:cs typeface="Calibri" panose="020F0502020204030204" pitchFamily="34" charset="0"/>
                        </a:rPr>
                        <a:t>future </a:t>
                      </a:r>
                      <a:r>
                        <a:rPr lang="da-DK" sz="900" b="0" i="1" kern="1200" spc="-10" noProof="0">
                          <a:solidFill>
                            <a:schemeClr val="accent2"/>
                          </a:solidFill>
                          <a:latin typeface="+mn-lt"/>
                          <a:ea typeface="+mn-ea"/>
                          <a:cs typeface="Calibri" panose="020F0502020204030204" pitchFamily="34" charset="0"/>
                        </a:rPr>
                        <a:t>initiatives/goals)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a:solidFill>
                            <a:schemeClr val="tx2"/>
                          </a:solidFill>
                          <a:latin typeface="+mn-lt"/>
                          <a:ea typeface="+mn-ea"/>
                          <a:cs typeface="+mn-cs"/>
                        </a:rPr>
                        <a:t>Indicate the highest level of management in the company that is responsible for the implementation </a:t>
                      </a:r>
                      <a:r>
                        <a:rPr lang="da-DK" sz="900" b="0" kern="1200" spc="-10">
                          <a:solidFill>
                            <a:schemeClr val="tx2"/>
                          </a:solidFill>
                          <a:latin typeface="+mn-lt"/>
                          <a:ea typeface="+mn-ea"/>
                          <a:cs typeface="+mn-cs"/>
                        </a:rPr>
                        <a:t>(item 49) </a:t>
                      </a:r>
                      <a:r>
                        <a:rPr lang="da-DK" sz="900" b="0" i="1" kern="1200" spc="-10">
                          <a:solidFill>
                            <a:schemeClr val="accent2"/>
                          </a:solidFill>
                          <a:latin typeface="+mn-lt"/>
                          <a:ea typeface="+mn-ea"/>
                          <a:cs typeface="Calibri" panose="020F0502020204030204" pitchFamily="34" charset="0"/>
                        </a:rPr>
                        <a:t>(</a:t>
                      </a:r>
                      <a:r>
                        <a:rPr lang="da-DK" sz="900" b="0" i="1" kern="1200" spc="-10" noProof="0">
                          <a:solidFill>
                            <a:schemeClr val="accent2"/>
                          </a:solidFill>
                          <a:latin typeface="+mn-lt"/>
                          <a:ea typeface="+mn-ea"/>
                          <a:cs typeface="Calibri" panose="020F0502020204030204" pitchFamily="34" charset="0"/>
                        </a:rPr>
                        <a:t>The column can be deleted if no responsible person has been appointed in your company)</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78799">
                <a:tc>
                  <a:txBody>
                    <a:bodyPr/>
                    <a:lstStyle/>
                    <a:p>
                      <a:pPr algn="l"/>
                      <a:r>
                        <a:rPr lang="da-DK" sz="900" b="1" kern="1200" spc="-10" noProof="0">
                          <a:solidFill>
                            <a:schemeClr val="tx2"/>
                          </a:solidFill>
                          <a:latin typeface="+mn-lt"/>
                          <a:ea typeface="+mn-ea"/>
                          <a:cs typeface="+mn-cs"/>
                        </a:rPr>
                        <a:t>Climate change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59472">
                <a:tc>
                  <a:txBody>
                    <a:bodyPr/>
                    <a:lstStyle/>
                    <a:p>
                      <a:pPr algn="l"/>
                      <a:r>
                        <a:rPr lang="da-DK" sz="900" b="1" kern="1200" spc="-10" noProof="0">
                          <a:solidFill>
                            <a:schemeClr val="tx2"/>
                          </a:solidFill>
                          <a:latin typeface="+mn-lt"/>
                          <a:ea typeface="+mn-ea"/>
                          <a:cs typeface="+mn-cs"/>
                        </a:rPr>
                        <a:t>Pollution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69682">
                <a:tc>
                  <a:txBody>
                    <a:bodyPr/>
                    <a:lstStyle/>
                    <a:p>
                      <a:pPr algn="l"/>
                      <a:r>
                        <a:rPr lang="da-DK" sz="900" b="1" kern="1200" spc="-10" noProof="0">
                          <a:solidFill>
                            <a:schemeClr val="tx2"/>
                          </a:solidFill>
                          <a:latin typeface="+mn-lt"/>
                          <a:ea typeface="+mn-ea"/>
                          <a:cs typeface="+mn-cs"/>
                        </a:rPr>
                        <a:t>Water and Marine Resources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69682">
                <a:tc>
                  <a:txBody>
                    <a:bodyPr/>
                    <a:lstStyle/>
                    <a:p>
                      <a:pPr algn="l"/>
                      <a:r>
                        <a:rPr lang="da-DK" sz="900" b="1" kern="1200" spc="-10" noProof="0">
                          <a:solidFill>
                            <a:schemeClr val="tx2"/>
                          </a:solidFill>
                          <a:latin typeface="+mn-lt"/>
                          <a:ea typeface="+mn-ea"/>
                          <a:cs typeface="+mn-cs"/>
                        </a:rPr>
                        <a:t>Biodiversity and Ecosystems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69682">
                <a:tc>
                  <a:txBody>
                    <a:bodyPr/>
                    <a:lstStyle/>
                    <a:p>
                      <a:pPr algn="l"/>
                      <a:r>
                        <a:rPr lang="da-DK" sz="900" b="1" kern="1200" spc="-10" noProof="0">
                          <a:solidFill>
                            <a:schemeClr val="tx2"/>
                          </a:solidFill>
                          <a:latin typeface="+mn-lt"/>
                          <a:ea typeface="+mn-ea"/>
                          <a:cs typeface="+mn-cs"/>
                        </a:rPr>
                        <a:t>Circular economy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69682">
                <a:tc>
                  <a:txBody>
                    <a:bodyPr/>
                    <a:lstStyle/>
                    <a:p>
                      <a:pPr algn="l"/>
                      <a:r>
                        <a:rPr lang="da-DK" sz="900" b="1" kern="1200" spc="-10" noProof="0">
                          <a:solidFill>
                            <a:schemeClr val="tx2"/>
                          </a:solidFill>
                          <a:latin typeface="+mn-lt"/>
                          <a:ea typeface="+mn-ea"/>
                          <a:cs typeface="+mn-cs"/>
                        </a:rPr>
                        <a:t>Own workforce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69682">
                <a:tc>
                  <a:txBody>
                    <a:bodyPr/>
                    <a:lstStyle/>
                    <a:p>
                      <a:pPr algn="l"/>
                      <a:r>
                        <a:rPr lang="da-DK" sz="900" b="1" kern="1200" spc="-10" noProof="0">
                          <a:solidFill>
                            <a:schemeClr val="tx2"/>
                          </a:solidFill>
                          <a:latin typeface="+mn-lt"/>
                          <a:ea typeface="+mn-ea"/>
                          <a:cs typeface="+mn-cs"/>
                        </a:rPr>
                        <a:t>Workers in the value chain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69682">
                <a:tc>
                  <a:txBody>
                    <a:bodyPr/>
                    <a:lstStyle/>
                    <a:p>
                      <a:pPr algn="l"/>
                      <a:r>
                        <a:rPr lang="da-DK" sz="900" b="1" kern="1200" spc="-10" noProof="0">
                          <a:solidFill>
                            <a:schemeClr val="tx2"/>
                          </a:solidFill>
                          <a:latin typeface="+mn-lt"/>
                          <a:ea typeface="+mn-ea"/>
                          <a:cs typeface="+mn-cs"/>
                        </a:rPr>
                        <a:t>Affected communities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69682">
                <a:tc>
                  <a:txBody>
                    <a:bodyPr/>
                    <a:lstStyle/>
                    <a:p>
                      <a:pPr algn="l"/>
                      <a:r>
                        <a:rPr lang="da-DK" sz="900" b="1" kern="1200" spc="-10" noProof="0">
                          <a:solidFill>
                            <a:schemeClr val="tx2"/>
                          </a:solidFill>
                          <a:latin typeface="+mn-lt"/>
                          <a:ea typeface="+mn-ea"/>
                          <a:cs typeface="+mn-cs"/>
                        </a:rPr>
                        <a:t>Consumers and end users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[Specify highest management level]</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69682">
                <a:tc>
                  <a:txBody>
                    <a:bodyPr/>
                    <a:lstStyle/>
                    <a:p>
                      <a:pPr algn="l"/>
                      <a:r>
                        <a:rPr lang="da-DK" sz="900" b="1" kern="1200" spc="-10" noProof="0">
                          <a:solidFill>
                            <a:schemeClr val="tx2"/>
                          </a:solidFill>
                          <a:latin typeface="+mn-lt"/>
                          <a:ea typeface="+mn-ea"/>
                          <a:cs typeface="+mn-cs"/>
                        </a:rPr>
                        <a:t>Corporate governance (code of conduct)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[Insert short description]</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dirty="0">
                          <a:ln>
                            <a:noFill/>
                          </a:ln>
                          <a:solidFill>
                            <a:srgbClr val="2D55FF"/>
                          </a:solidFill>
                          <a:effectLst/>
                          <a:uLnTx/>
                          <a:uFillTx/>
                          <a:latin typeface="IBM Plex Sans"/>
                          <a:ea typeface="+mn-ea"/>
                          <a:cs typeface="+mn-cs"/>
                        </a:rPr>
                        <a:t>[Specify highest management level]</a:t>
                      </a:r>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280504" y="1016001"/>
            <a:ext cx="3511004" cy="158089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Efforts/policies/initiatives</a:t>
            </a: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For example, a company may have a policy that covers several of the areas on the list - e.g. an environmental and climate policy that covers "climate", "pollution" and "</a:t>
            </a:r>
            <a:r>
              <a:rPr lang="da-DK" sz="900" spc="-10">
                <a:solidFill>
                  <a:schemeClr val="tx2"/>
                </a:solidFill>
              </a:rPr>
              <a:t>circular economy"</a:t>
            </a:r>
            <a:r>
              <a:rPr lang="da-DK" sz="900" b="0" kern="1200" spc="-10">
                <a:solidFill>
                  <a:schemeClr val="tx2"/>
                </a:solidFill>
                <a:latin typeface="+mn-lt"/>
                <a:ea typeface="+mn-ea"/>
                <a:cs typeface="+mn-cs"/>
              </a:rPr>
              <a:t>. </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spc="-10">
              <a:solidFill>
                <a:schemeClr val="tx2"/>
              </a:solidFill>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If you have an action/policy/initiative that covers several of the areas on the list, feel free to combine them. </a:t>
            </a: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85658" y="1120880"/>
            <a:ext cx="257747" cy="232600"/>
          </a:xfrm>
          <a:prstGeom prst="rect">
            <a:avLst/>
          </a:prstGeom>
        </p:spPr>
      </p:pic>
    </p:spTree>
    <p:extLst>
      <p:ext uri="{BB962C8B-B14F-4D97-AF65-F5344CB8AC3E}">
        <p14:creationId xmlns:p14="http://schemas.microsoft.com/office/powerpoint/2010/main" val="97247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kern="1200" spc="-10" noProof="0">
                <a:solidFill>
                  <a:schemeClr val="tx2"/>
                </a:solidFill>
                <a:latin typeface="+mn-lt"/>
                <a:ea typeface="+mn-ea"/>
                <a:cs typeface="+mn-cs"/>
              </a:rPr>
              <a:t>Considerations when reporting CO₂e emissions under B3 in </a:t>
            </a:r>
            <a:r>
              <a:rPr lang="da-DK" sz="1800" b="1" kern="1200" spc="-10" noProof="0" err="1">
                <a:solidFill>
                  <a:schemeClr val="tx2"/>
                </a:solidFill>
                <a:latin typeface="+mn-lt"/>
                <a:ea typeface="+mn-ea"/>
                <a:cs typeface="+mn-cs"/>
              </a:rPr>
              <a:t>the </a:t>
            </a:r>
            <a:r>
              <a:rPr lang="da-DK" sz="1800" b="1" kern="1200" spc="-10" noProof="0">
                <a:solidFill>
                  <a:schemeClr val="tx2"/>
                </a:solidFill>
                <a:latin typeface="+mn-lt"/>
                <a:ea typeface="+mn-ea"/>
                <a:cs typeface="+mn-cs"/>
              </a:rPr>
              <a:t>Basic</a:t>
            </a:r>
            <a:r>
              <a:rPr lang="da-DK" sz="1800" b="1" kern="1200" spc="-10" noProof="0" err="1">
                <a:solidFill>
                  <a:schemeClr val="tx2"/>
                </a:solidFill>
                <a:latin typeface="+mn-lt"/>
                <a:ea typeface="+mn-ea"/>
                <a:cs typeface="+mn-cs"/>
              </a:rPr>
              <a:t> module </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This information point </a:t>
            </a:r>
            <a:r>
              <a:rPr lang="da-DK" sz="900" b="1" spc="-10">
                <a:solidFill>
                  <a:schemeClr val="bg1"/>
                </a:solidFill>
              </a:rPr>
              <a:t>should be considered </a:t>
            </a:r>
            <a:r>
              <a:rPr lang="da-DK" sz="900" spc="-10">
                <a:solidFill>
                  <a:schemeClr val="bg1"/>
                </a:solidFill>
              </a:rPr>
              <a:t>if your company wants to use the Extended Module according to the VSME standard (item 50). </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3" name="Rectangle 2">
            <a:extLst>
              <a:ext uri="{FF2B5EF4-FFF2-40B4-BE49-F238E27FC236}">
                <a16:creationId xmlns:a16="http://schemas.microsoft.com/office/drawing/2014/main" id="{6AFC4A54-64F3-395A-88FB-C30535EF8C0B}"/>
              </a:ext>
            </a:extLst>
          </p:cNvPr>
          <p:cNvSpPr/>
          <p:nvPr/>
        </p:nvSpPr>
        <p:spPr>
          <a:xfrm>
            <a:off x="8158674" y="5192163"/>
            <a:ext cx="3514725" cy="130249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hlinkClick r:id="rId3">
                  <a:extLst>
                    <a:ext uri="{A12FA001-AC4F-418D-AE19-62706E023703}">
                      <ahyp:hlinkClr xmlns:ahyp="http://schemas.microsoft.com/office/drawing/2018/hyperlinkcolor" val="tx"/>
                    </a:ext>
                  </a:extLst>
                </a:hlinkClick>
              </a:rPr>
              <a:t>Use the free Climate Compass tool to calculate your CO₂e emissions for </a:t>
            </a:r>
            <a:r>
              <a:rPr lang="da-DK" sz="900" spc="-10" err="1">
                <a:solidFill>
                  <a:schemeClr val="tx2"/>
                </a:solidFill>
                <a:hlinkClick r:id="rId3">
                  <a:extLst>
                    <a:ext uri="{A12FA001-AC4F-418D-AE19-62706E023703}">
                      <ahyp:hlinkClr xmlns:ahyp="http://schemas.microsoft.com/office/drawing/2018/hyperlinkcolor" val="tx"/>
                    </a:ext>
                  </a:extLst>
                </a:hlinkClick>
              </a:rPr>
              <a:t>scope </a:t>
            </a:r>
            <a:r>
              <a:rPr lang="da-DK" sz="900" spc="-10">
                <a:solidFill>
                  <a:schemeClr val="tx2"/>
                </a:solidFill>
                <a:hlinkClick r:id="rId3">
                  <a:extLst>
                    <a:ext uri="{A12FA001-AC4F-418D-AE19-62706E023703}">
                      <ahyp:hlinkClr xmlns:ahyp="http://schemas.microsoft.com/office/drawing/2018/hyperlinkcolor" val="tx"/>
                    </a:ext>
                  </a:extLst>
                </a:hlinkClick>
              </a:rPr>
              <a:t>1, 2 and 3</a:t>
            </a:r>
            <a:endParaRPr lang="da-DK" sz="900"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4">
                  <a:extLst>
                    <a:ext uri="{A12FA001-AC4F-418D-AE19-62706E023703}">
                      <ahyp:hlinkClr xmlns:ahyp="http://schemas.microsoft.com/office/drawing/2018/hyperlinkcolor" val="tx"/>
                    </a:ext>
                  </a:extLst>
                </a:hlinkClick>
              </a:rPr>
              <a:t>Get guidance on how to create a climate report on the Business Guide</a:t>
            </a: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endParaRPr lang="da-DK" sz="900" b="1" spc="-10">
              <a:solidFill>
                <a:schemeClr val="tx2"/>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8395" y="5304863"/>
            <a:ext cx="226314" cy="226314"/>
          </a:xfrm>
          <a:prstGeom prst="rect">
            <a:avLst/>
          </a:prstGeom>
        </p:spPr>
      </p:pic>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2" y="1095978"/>
            <a:ext cx="207455" cy="232601"/>
          </a:xfrm>
          <a:prstGeom prst="rect">
            <a:avLst/>
          </a:prstGeom>
        </p:spPr>
      </p:pic>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126" y="3010952"/>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79999" y="6340772"/>
            <a:ext cx="2743200" cy="153888"/>
          </a:xfrm>
        </p:spPr>
        <p:txBody>
          <a:bodyPr/>
          <a:lstStyle/>
          <a:p>
            <a:fld id="{5A0D23CF-C5A3-5445-819D-C647D180BB4B}" type="slidenum">
              <a:rPr lang="da-DK" smtClean="0"/>
              <a:t>28</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9164" y="5652122"/>
            <a:ext cx="83482" cy="88700"/>
          </a:xfrm>
          <a:prstGeom prst="rect">
            <a:avLst/>
          </a:prstGeom>
        </p:spPr>
      </p:pic>
      <p:sp>
        <p:nvSpPr>
          <p:cNvPr id="8" name="Rectangle 17">
            <a:extLst>
              <a:ext uri="{FF2B5EF4-FFF2-40B4-BE49-F238E27FC236}">
                <a16:creationId xmlns:a16="http://schemas.microsoft.com/office/drawing/2014/main" id="{976A2ADD-1314-2701-79F9-893C52601717}"/>
              </a:ext>
            </a:extLst>
          </p:cNvPr>
          <p:cNvSpPr/>
          <p:nvPr/>
        </p:nvSpPr>
        <p:spPr>
          <a:xfrm>
            <a:off x="507995" y="1568538"/>
            <a:ext cx="7343776" cy="373632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Consider whether </a:t>
            </a:r>
            <a:r>
              <a:rPr lang="da-DK" sz="900" b="1" u="sng" spc="-10" err="1">
                <a:solidFill>
                  <a:schemeClr val="tx2"/>
                </a:solidFill>
                <a:latin typeface="+mj-lt"/>
              </a:rPr>
              <a:t>scope </a:t>
            </a:r>
            <a:r>
              <a:rPr lang="da-DK" sz="900" b="1" u="sng" spc="-10">
                <a:solidFill>
                  <a:schemeClr val="tx2"/>
                </a:solidFill>
                <a:latin typeface="+mj-lt"/>
              </a:rPr>
              <a:t>3 CO₂e emissions </a:t>
            </a:r>
            <a:r>
              <a:rPr lang="da-DK" sz="900" b="1" spc="-10">
                <a:solidFill>
                  <a:schemeClr val="tx2"/>
                </a:solidFill>
                <a:latin typeface="+mj-lt"/>
              </a:rPr>
              <a:t>are relevant to disclose for your company </a:t>
            </a:r>
            <a:r>
              <a:rPr lang="da-DK" sz="900" spc="-10">
                <a:solidFill>
                  <a:schemeClr val="tx2"/>
                </a:solidFill>
                <a:latin typeface="+mj-lt"/>
              </a:rPr>
              <a:t>(points 50-53)</a:t>
            </a:r>
            <a:r>
              <a:rPr lang="da-DK" sz="900" b="1" spc="-10">
                <a:solidFill>
                  <a:schemeClr val="tx2"/>
                </a:solidFill>
                <a:latin typeface="+mj-lt"/>
              </a:rPr>
              <a:t>:</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To make sure that your ESG statement contains the most relevant information, consider whether it is relevant to disclose your company's CO₂e emissions in </a:t>
            </a:r>
            <a:r>
              <a:rPr lang="da-DK" sz="900" spc="-10" err="1">
                <a:solidFill>
                  <a:schemeClr val="tx2"/>
                </a:solidFill>
                <a:latin typeface="+mj-lt"/>
              </a:rPr>
              <a:t>scope </a:t>
            </a:r>
            <a:r>
              <a:rPr lang="da-DK" sz="900" spc="-10">
                <a:solidFill>
                  <a:schemeClr val="tx2"/>
                </a:solidFill>
                <a:latin typeface="+mj-lt"/>
              </a:rPr>
              <a:t>3, </a:t>
            </a:r>
          </a:p>
          <a:p>
            <a:pPr algn="l">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Companies operating in manufacturing, agriculture/food, construction and packaging processes will often have significant CO₂e emissions in </a:t>
            </a:r>
            <a:r>
              <a:rPr lang="da-DK" sz="900" spc="-10" err="1">
                <a:solidFill>
                  <a:schemeClr val="tx2"/>
                </a:solidFill>
                <a:latin typeface="+mj-lt"/>
              </a:rPr>
              <a:t>scope </a:t>
            </a:r>
            <a:r>
              <a:rPr lang="da-DK" sz="900" spc="-10">
                <a:solidFill>
                  <a:schemeClr val="tx2"/>
                </a:solidFill>
                <a:latin typeface="+mj-lt"/>
              </a:rPr>
              <a:t>3, which is why it will be relevant to include information about the company's CO₂e emissions in </a:t>
            </a:r>
            <a:r>
              <a:rPr lang="da-DK" sz="900" spc="-10" err="1">
                <a:solidFill>
                  <a:schemeClr val="tx2"/>
                </a:solidFill>
                <a:latin typeface="+mj-lt"/>
              </a:rPr>
              <a:t>scope </a:t>
            </a:r>
            <a:r>
              <a:rPr lang="da-DK" sz="900" spc="-10">
                <a:solidFill>
                  <a:schemeClr val="tx2"/>
                </a:solidFill>
                <a:latin typeface="+mj-lt"/>
              </a:rPr>
              <a:t>3.</a:t>
            </a:r>
          </a:p>
          <a:p>
            <a:pPr algn="l">
              <a:lnSpc>
                <a:spcPct val="106000"/>
              </a:lnSpc>
            </a:pPr>
            <a:endParaRPr lang="da-DK" sz="900" spc="-10">
              <a:solidFill>
                <a:schemeClr val="tx2"/>
              </a:solidFill>
              <a:latin typeface="+mj-lt"/>
            </a:endParaRPr>
          </a:p>
          <a:p>
            <a:pPr algn="l"/>
            <a:r>
              <a:rPr lang="da-DK" sz="900" spc="-10" err="1">
                <a:solidFill>
                  <a:schemeClr val="tx2"/>
                </a:solidFill>
                <a:latin typeface="+mj-lt"/>
              </a:rPr>
              <a:t>Scope </a:t>
            </a:r>
            <a:r>
              <a:rPr lang="da-DK" sz="900" spc="-10">
                <a:solidFill>
                  <a:schemeClr val="tx2"/>
                </a:solidFill>
                <a:latin typeface="+mj-lt"/>
              </a:rPr>
              <a:t>3 CO₂e emissions include all indirect emissions from your company's value chain and often make up the majority of a company's CO₂e emissions.</a:t>
            </a:r>
          </a:p>
          <a:p>
            <a:pPr algn="l"/>
            <a:endParaRPr lang="da-DK" sz="900" spc="-10">
              <a:solidFill>
                <a:schemeClr val="tx2"/>
              </a:solidFill>
              <a:latin typeface="+mj-lt"/>
            </a:endParaRPr>
          </a:p>
          <a:p>
            <a:pPr algn="l"/>
            <a:r>
              <a:rPr lang="da-DK" sz="900" spc="-10">
                <a:solidFill>
                  <a:schemeClr val="tx2"/>
                </a:solidFill>
                <a:latin typeface="+mj-lt"/>
              </a:rPr>
              <a:t>Your company's value chain consists of two parts when calculating </a:t>
            </a:r>
            <a:r>
              <a:rPr lang="da-DK" sz="900" spc="-10" err="1">
                <a:solidFill>
                  <a:schemeClr val="tx2"/>
                </a:solidFill>
                <a:latin typeface="+mj-lt"/>
              </a:rPr>
              <a:t>scope </a:t>
            </a:r>
            <a:r>
              <a:rPr lang="da-DK" sz="900" spc="-10">
                <a:solidFill>
                  <a:schemeClr val="tx2"/>
                </a:solidFill>
                <a:latin typeface="+mj-lt"/>
              </a:rPr>
              <a:t>3:</a:t>
            </a:r>
          </a:p>
          <a:p>
            <a:pPr marL="228600" indent="-228600">
              <a:buFont typeface="+mj-lt"/>
              <a:buAutoNum type="arabicPeriod"/>
            </a:pPr>
            <a:r>
              <a:rPr lang="da-DK" sz="900" u="sng" spc="-10" err="1">
                <a:solidFill>
                  <a:schemeClr val="tx2"/>
                </a:solidFill>
                <a:latin typeface="+mj-lt"/>
              </a:rPr>
              <a:t>Upstream</a:t>
            </a:r>
            <a:r>
              <a:rPr lang="da-DK" sz="900" spc="-10">
                <a:solidFill>
                  <a:schemeClr val="tx2"/>
                </a:solidFill>
                <a:latin typeface="+mj-lt"/>
              </a:rPr>
              <a:t>: CO₂e emissions from your </a:t>
            </a:r>
            <a:r>
              <a:rPr lang="da-DK" sz="900" spc="-10" err="1">
                <a:solidFill>
                  <a:schemeClr val="tx2"/>
                </a:solidFill>
                <a:latin typeface="+mj-lt"/>
              </a:rPr>
              <a:t>upstream value chain </a:t>
            </a:r>
            <a:r>
              <a:rPr lang="da-DK" sz="900" spc="-10">
                <a:solidFill>
                  <a:schemeClr val="tx2"/>
                </a:solidFill>
                <a:latin typeface="+mj-lt"/>
              </a:rPr>
              <a:t>refer to the emissions resulting from activities that take place </a:t>
            </a:r>
            <a:r>
              <a:rPr lang="da-DK" sz="900" b="1" spc="-10">
                <a:solidFill>
                  <a:schemeClr val="tx2"/>
                </a:solidFill>
                <a:latin typeface="+mj-lt"/>
              </a:rPr>
              <a:t>before </a:t>
            </a:r>
            <a:r>
              <a:rPr lang="da-DK" sz="900" spc="-10">
                <a:solidFill>
                  <a:schemeClr val="tx2"/>
                </a:solidFill>
                <a:latin typeface="+mj-lt"/>
              </a:rPr>
              <a:t>a specific commodity or raw material arrives at your business, such as the extraction or processing of raw materials.</a:t>
            </a:r>
          </a:p>
          <a:p>
            <a:pPr marL="228600" indent="-228600">
              <a:buFont typeface="+mj-lt"/>
              <a:buAutoNum type="arabicPeriod"/>
            </a:pPr>
            <a:r>
              <a:rPr lang="da-DK" sz="900" u="sng" spc="-10" err="1">
                <a:solidFill>
                  <a:schemeClr val="tx2"/>
                </a:solidFill>
                <a:latin typeface="+mj-lt"/>
              </a:rPr>
              <a:t>Downstream</a:t>
            </a:r>
            <a:r>
              <a:rPr lang="da-DK" sz="900" spc="-10">
                <a:solidFill>
                  <a:schemeClr val="tx2"/>
                </a:solidFill>
                <a:latin typeface="+mj-lt"/>
              </a:rPr>
              <a:t>: CO₂e emissions from your </a:t>
            </a:r>
            <a:r>
              <a:rPr lang="da-DK" sz="900" spc="-10" err="1">
                <a:solidFill>
                  <a:schemeClr val="tx2"/>
                </a:solidFill>
                <a:latin typeface="+mj-lt"/>
              </a:rPr>
              <a:t>downstream value chain </a:t>
            </a:r>
            <a:r>
              <a:rPr lang="da-DK" sz="900" spc="-10">
                <a:solidFill>
                  <a:schemeClr val="tx2"/>
                </a:solidFill>
                <a:latin typeface="+mj-lt"/>
              </a:rPr>
              <a:t>describe the emissions resulting from activities that take place </a:t>
            </a:r>
            <a:r>
              <a:rPr lang="da-DK" sz="900" b="1" spc="-10">
                <a:solidFill>
                  <a:schemeClr val="tx2"/>
                </a:solidFill>
                <a:latin typeface="+mj-lt"/>
              </a:rPr>
              <a:t>after </a:t>
            </a:r>
            <a:r>
              <a:rPr lang="da-DK" sz="900" spc="-10">
                <a:solidFill>
                  <a:schemeClr val="tx2"/>
                </a:solidFill>
                <a:latin typeface="+mj-lt"/>
              </a:rPr>
              <a:t>your company's own activities, such as the distribution of a product and the use, disposal or recycling of the product.</a:t>
            </a:r>
          </a:p>
          <a:p>
            <a:pPr algn="l">
              <a:lnSpc>
                <a:spcPct val="106000"/>
              </a:lnSpc>
            </a:pPr>
            <a:endParaRPr lang="da-DK" sz="900" spc="-10">
              <a:solidFill>
                <a:schemeClr val="tx2"/>
              </a:solidFill>
              <a:latin typeface="+mj-lt"/>
            </a:endParaRPr>
          </a:p>
          <a:p>
            <a:pPr>
              <a:lnSpc>
                <a:spcPct val="106000"/>
              </a:lnSpc>
            </a:pPr>
            <a:r>
              <a:rPr lang="da-DK" sz="900" spc="-10" err="1">
                <a:solidFill>
                  <a:schemeClr val="tx2"/>
                </a:solidFill>
                <a:latin typeface="+mj-lt"/>
              </a:rPr>
              <a:t>Scope </a:t>
            </a:r>
            <a:r>
              <a:rPr lang="da-DK" sz="900" spc="-10">
                <a:solidFill>
                  <a:schemeClr val="tx2"/>
                </a:solidFill>
                <a:latin typeface="+mj-lt"/>
              </a:rPr>
              <a:t>3 emissions are divided into 15 categories to ensure that emissions are systematically calculated for the entire value chain and to prevent double counting of some emissions. </a:t>
            </a:r>
          </a:p>
          <a:p>
            <a:pPr>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If you choose to include information about your company's CO₂e emissions in </a:t>
            </a:r>
            <a:r>
              <a:rPr lang="da-DK" sz="900" spc="-10" err="1">
                <a:solidFill>
                  <a:schemeClr val="tx2"/>
                </a:solidFill>
                <a:latin typeface="+mj-lt"/>
              </a:rPr>
              <a:t>scope </a:t>
            </a:r>
            <a:r>
              <a:rPr lang="da-DK" sz="900" spc="-10">
                <a:solidFill>
                  <a:schemeClr val="tx2"/>
                </a:solidFill>
                <a:latin typeface="+mj-lt"/>
              </a:rPr>
              <a:t>3, the information must be presented together with the other information about your company's CO₂e emissions under information item B3 in the Basic module (see item 53). The table below from B3 shows how to include the </a:t>
            </a:r>
            <a:r>
              <a:rPr lang="da-DK" sz="900" spc="-10" err="1">
                <a:solidFill>
                  <a:schemeClr val="tx2"/>
                </a:solidFill>
                <a:latin typeface="+mj-lt"/>
              </a:rPr>
              <a:t>scope </a:t>
            </a:r>
            <a:r>
              <a:rPr lang="da-DK" sz="900" spc="-10">
                <a:solidFill>
                  <a:schemeClr val="tx2"/>
                </a:solidFill>
                <a:latin typeface="+mj-lt"/>
              </a:rPr>
              <a:t>3 inventory.</a:t>
            </a:r>
            <a:endParaRPr lang="da-DK" sz="900" b="1" spc="-10">
              <a:solidFill>
                <a:schemeClr val="tx2"/>
              </a:solidFill>
              <a:latin typeface="+mj-lt"/>
            </a:endParaRPr>
          </a:p>
          <a:p>
            <a:pPr algn="l">
              <a:lnSpc>
                <a:spcPct val="106000"/>
              </a:lnSpc>
            </a:pPr>
            <a:r>
              <a:rPr lang="da-DK" sz="900" spc="-10">
                <a:solidFill>
                  <a:schemeClr val="tx2"/>
                </a:solidFill>
              </a:rPr>
              <a:t> </a:t>
            </a:r>
          </a:p>
        </p:txBody>
      </p:sp>
      <p:pic>
        <p:nvPicPr>
          <p:cNvPr id="12" name="Graphic 19">
            <a:extLst>
              <a:ext uri="{FF2B5EF4-FFF2-40B4-BE49-F238E27FC236}">
                <a16:creationId xmlns:a16="http://schemas.microsoft.com/office/drawing/2014/main" id="{958BED4D-6AD9-EC7C-8E04-C03F815F4CAE}"/>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126" y="1673552"/>
            <a:ext cx="207455" cy="232601"/>
          </a:xfrm>
          <a:prstGeom prst="rect">
            <a:avLst/>
          </a:prstGeom>
        </p:spPr>
      </p:pic>
      <p:pic>
        <p:nvPicPr>
          <p:cNvPr id="18" name="Graphic 15">
            <a:extLst>
              <a:ext uri="{FF2B5EF4-FFF2-40B4-BE49-F238E27FC236}">
                <a16:creationId xmlns:a16="http://schemas.microsoft.com/office/drawing/2014/main" id="{DD586920-B582-2478-6063-DBDD800AED8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8070" y="6112080"/>
            <a:ext cx="83482" cy="88700"/>
          </a:xfrm>
          <a:prstGeom prst="rect">
            <a:avLst/>
          </a:prstGeom>
        </p:spPr>
      </p:pic>
      <p:graphicFrame>
        <p:nvGraphicFramePr>
          <p:cNvPr id="9" name="Table 18">
            <a:extLst>
              <a:ext uri="{FF2B5EF4-FFF2-40B4-BE49-F238E27FC236}">
                <a16:creationId xmlns:a16="http://schemas.microsoft.com/office/drawing/2014/main" id="{58040AE7-B62B-E7F3-B49B-037990F3F3C6}"/>
              </a:ext>
            </a:extLst>
          </p:cNvPr>
          <p:cNvGraphicFramePr>
            <a:graphicFrameLocks noGrp="1"/>
          </p:cNvGraphicFramePr>
          <p:nvPr>
            <p:extLst>
              <p:ext uri="{D42A27DB-BD31-4B8C-83A1-F6EECF244321}">
                <p14:modId xmlns:p14="http://schemas.microsoft.com/office/powerpoint/2010/main" val="3106485536"/>
              </p:ext>
            </p:extLst>
          </p:nvPr>
        </p:nvGraphicFramePr>
        <p:xfrm>
          <a:off x="518600" y="5439051"/>
          <a:ext cx="7343770" cy="909085"/>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da-DK" sz="900" b="1">
                          <a:solidFill>
                            <a:schemeClr val="tx2"/>
                          </a:solidFill>
                        </a:rPr>
                        <a:t>Greenhouse gas emissions </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1374">
                <a:tc>
                  <a:txBody>
                    <a:bodyPr/>
                    <a:lstStyle/>
                    <a:p>
                      <a:pPr>
                        <a:lnSpc>
                          <a:spcPct val="106000"/>
                        </a:lnSpc>
                      </a:pPr>
                      <a:r>
                        <a:rPr lang="da-DK" sz="900" b="1">
                          <a:solidFill>
                            <a:schemeClr val="tx2"/>
                          </a:solidFill>
                        </a:rPr>
                        <a:t>CO₂e emissions in scope 3 (location-based)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[Insert tons of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997586"/>
                  </a:ext>
                </a:extLst>
              </a:tr>
              <a:tr h="301374">
                <a:tc>
                  <a:txBody>
                    <a:bodyPr/>
                    <a:lstStyle/>
                    <a:p>
                      <a:pPr>
                        <a:lnSpc>
                          <a:spcPct val="106000"/>
                        </a:lnSpc>
                      </a:pPr>
                      <a:r>
                        <a:rPr lang="da-DK" sz="900" b="1">
                          <a:solidFill>
                            <a:schemeClr val="tx2"/>
                          </a:solidFill>
                        </a:rPr>
                        <a:t>Total CO₂e emissions for </a:t>
                      </a:r>
                      <a:r>
                        <a:rPr lang="da-DK" sz="900" b="1" err="1">
                          <a:solidFill>
                            <a:schemeClr val="tx2"/>
                          </a:solidFill>
                        </a:rPr>
                        <a:t>scope </a:t>
                      </a:r>
                      <a:r>
                        <a:rPr lang="da-DK" sz="900" b="1">
                          <a:solidFill>
                            <a:schemeClr val="tx2"/>
                          </a:solidFill>
                        </a:rPr>
                        <a:t>1, 2 and 3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tons of </a:t>
                      </a:r>
                      <a:r>
                        <a:rPr kumimoji="0" lang="da-DK" sz="900" b="0" i="0" u="none" strike="noStrike" kern="1200" cap="none" spc="0" normalizeH="0" baseline="0" noProof="0" dirty="0" err="1">
                          <a:ln>
                            <a:noFill/>
                          </a:ln>
                          <a:solidFill>
                            <a:srgbClr val="2D55FF"/>
                          </a:solidFill>
                          <a:effectLst/>
                          <a:uLnTx/>
                          <a:uFillTx/>
                          <a:latin typeface="IBM Plex Sans"/>
                          <a:ea typeface="+mn-ea"/>
                          <a:cs typeface="+mn-cs"/>
                        </a:rPr>
                        <a:t>CO₂e</a:t>
                      </a:r>
                      <a:r>
                        <a:rPr kumimoji="0" lang="da-DK" sz="900" b="0" i="0" u="none" strike="noStrike" kern="1200" cap="none" spc="0" normalizeH="0" baseline="0" noProof="0" dirty="0">
                          <a:ln>
                            <a:noFill/>
                          </a:ln>
                          <a:solidFill>
                            <a:srgbClr val="2D55FF"/>
                          </a:solidFill>
                          <a:effectLst/>
                          <a:uLnTx/>
                          <a:uFillTx/>
                          <a:latin typeface="IBM Plex Sans"/>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0" name="Rectangle 6">
            <a:extLst>
              <a:ext uri="{FF2B5EF4-FFF2-40B4-BE49-F238E27FC236}">
                <a16:creationId xmlns:a16="http://schemas.microsoft.com/office/drawing/2014/main" id="{110CA3DC-390F-29C4-D906-13BFF608A887}"/>
              </a:ext>
            </a:extLst>
          </p:cNvPr>
          <p:cNvSpPr/>
          <p:nvPr/>
        </p:nvSpPr>
        <p:spPr>
          <a:xfrm>
            <a:off x="8158675" y="1015999"/>
            <a:ext cx="3514725" cy="3886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Explanations of terms</a:t>
            </a:r>
          </a:p>
          <a:p>
            <a:pPr>
              <a:spcAft>
                <a:spcPts val="400"/>
              </a:spcAft>
            </a:pPr>
            <a:r>
              <a:rPr lang="da-DK" sz="900" b="1" spc="-10" err="1">
                <a:solidFill>
                  <a:schemeClr val="tx2"/>
                </a:solidFill>
                <a:latin typeface="+mj-lt"/>
              </a:rPr>
              <a:t>CO₂e </a:t>
            </a:r>
            <a:r>
              <a:rPr lang="da-DK" sz="900" spc="-10">
                <a:solidFill>
                  <a:schemeClr val="tx2"/>
                </a:solidFill>
              </a:rPr>
              <a:t>stands for CO₂ equivalents. </a:t>
            </a:r>
            <a:r>
              <a:rPr lang="da-DK" sz="900" spc="-10" err="1">
                <a:solidFill>
                  <a:schemeClr val="tx2"/>
                </a:solidFill>
              </a:rPr>
              <a:t>CO₂ emissions </a:t>
            </a:r>
            <a:r>
              <a:rPr lang="da-DK" sz="900" spc="-10">
                <a:solidFill>
                  <a:schemeClr val="tx2"/>
                </a:solidFill>
              </a:rPr>
              <a:t>are measured and reported as </a:t>
            </a:r>
            <a:r>
              <a:rPr lang="da-DK" sz="900" spc="-10" err="1">
                <a:solidFill>
                  <a:schemeClr val="tx2"/>
                </a:solidFill>
              </a:rPr>
              <a:t>CO₂e </a:t>
            </a:r>
            <a:r>
              <a:rPr lang="da-DK" sz="900" spc="-10">
                <a:solidFill>
                  <a:schemeClr val="tx2"/>
                </a:solidFill>
              </a:rPr>
              <a:t>under three different types of emissions, referred to as </a:t>
            </a:r>
            <a:r>
              <a:rPr lang="da-DK" sz="900" spc="-10" err="1">
                <a:solidFill>
                  <a:schemeClr val="tx2"/>
                </a:solidFill>
              </a:rPr>
              <a:t>scope </a:t>
            </a:r>
            <a:r>
              <a:rPr lang="da-DK" sz="900" spc="-10">
                <a:solidFill>
                  <a:schemeClr val="tx2"/>
                </a:solidFill>
              </a:rPr>
              <a:t>1, 2 and 3. </a:t>
            </a:r>
          </a:p>
          <a:p>
            <a:pPr>
              <a:spcAft>
                <a:spcPts val="400"/>
              </a:spcAft>
            </a:pPr>
            <a:r>
              <a:rPr lang="da-DK" sz="900" b="1" spc="-10" err="1">
                <a:solidFill>
                  <a:schemeClr val="tx2"/>
                </a:solidFill>
                <a:latin typeface="+mj-lt"/>
              </a:rPr>
              <a:t>Scope </a:t>
            </a:r>
            <a:r>
              <a:rPr lang="da-DK" sz="900" b="1" spc="-10">
                <a:solidFill>
                  <a:schemeClr val="tx2"/>
                </a:solidFill>
                <a:latin typeface="+mj-lt"/>
              </a:rPr>
              <a:t>1 </a:t>
            </a:r>
            <a:r>
              <a:rPr lang="da-DK" sz="900" spc="-10">
                <a:solidFill>
                  <a:schemeClr val="tx2"/>
                </a:solidFill>
              </a:rPr>
              <a:t>is the direct emissions from activities that the company itself controls. In other words, these are emissions </a:t>
            </a:r>
            <a:br>
              <a:rPr lang="da-DK" sz="900" spc="-10">
                <a:solidFill>
                  <a:schemeClr val="tx2"/>
                </a:solidFill>
              </a:rPr>
            </a:br>
            <a:r>
              <a:rPr lang="da-DK" sz="900" spc="-10">
                <a:solidFill>
                  <a:schemeClr val="tx2"/>
                </a:solidFill>
              </a:rPr>
              <a:t>from own vehicles and own heat and energy production facilities, such as natural gas plants.</a:t>
            </a:r>
          </a:p>
          <a:p>
            <a:pPr>
              <a:spcAft>
                <a:spcPts val="400"/>
              </a:spcAft>
            </a:pPr>
            <a:r>
              <a:rPr lang="da-DK" sz="900" b="1" spc="-10" err="1">
                <a:solidFill>
                  <a:schemeClr val="tx2"/>
                </a:solidFill>
                <a:latin typeface="+mj-lt"/>
              </a:rPr>
              <a:t>Scope </a:t>
            </a:r>
            <a:r>
              <a:rPr lang="da-DK" sz="900" b="1" spc="-10">
                <a:solidFill>
                  <a:schemeClr val="tx2"/>
                </a:solidFill>
                <a:latin typeface="+mj-lt"/>
              </a:rPr>
              <a:t>2 </a:t>
            </a:r>
            <a:r>
              <a:rPr lang="da-DK" sz="900" spc="-10">
                <a:solidFill>
                  <a:schemeClr val="tx2"/>
                </a:solidFill>
              </a:rPr>
              <a:t>is the indirect emissions from supplied energy, including electricity and district heating. Here, the emissions occur elsewhere, for example at your local CHP or district heating plant. </a:t>
            </a:r>
          </a:p>
          <a:p>
            <a:pPr>
              <a:spcAft>
                <a:spcPts val="400"/>
              </a:spcAft>
            </a:pPr>
            <a:r>
              <a:rPr lang="da-DK" sz="900" b="1" spc="-10" err="1">
                <a:solidFill>
                  <a:schemeClr val="tx2"/>
                </a:solidFill>
                <a:latin typeface="+mj-lt"/>
              </a:rPr>
              <a:t>Scope </a:t>
            </a:r>
            <a:r>
              <a:rPr lang="da-DK" sz="900" b="1" spc="-10">
                <a:solidFill>
                  <a:schemeClr val="tx2"/>
                </a:solidFill>
                <a:latin typeface="+mj-lt"/>
              </a:rPr>
              <a:t>3 </a:t>
            </a:r>
            <a:r>
              <a:rPr lang="da-DK" sz="900" spc="-10">
                <a:solidFill>
                  <a:schemeClr val="tx2"/>
                </a:solidFill>
                <a:latin typeface="+mj-lt"/>
              </a:rPr>
              <a:t>includes all the indirect emissions from your company's value chain and usually accounts for the majority of your company's emissions.</a:t>
            </a:r>
          </a:p>
          <a:p>
            <a:pPr>
              <a:spcAft>
                <a:spcPts val="400"/>
              </a:spcAft>
            </a:pPr>
            <a:r>
              <a:rPr lang="da-DK" sz="900" b="1" spc="-10">
                <a:solidFill>
                  <a:schemeClr val="tx2"/>
                </a:solidFill>
                <a:latin typeface="+mj-lt"/>
              </a:rPr>
              <a:t>The Greenhouse Gas (GHG) </a:t>
            </a:r>
            <a:r>
              <a:rPr lang="da-DK" sz="900" b="1" spc="-10">
                <a:solidFill>
                  <a:schemeClr val="tx2"/>
                </a:solidFill>
              </a:rPr>
              <a:t>Protocol</a:t>
            </a:r>
            <a:r>
              <a:rPr lang="da-DK" sz="900" b="1" spc="-10">
                <a:solidFill>
                  <a:schemeClr val="tx2"/>
                </a:solidFill>
                <a:latin typeface="+mj-lt"/>
              </a:rPr>
              <a:t> </a:t>
            </a:r>
            <a:r>
              <a:rPr lang="da-DK" sz="900" spc="-10">
                <a:solidFill>
                  <a:schemeClr val="tx2"/>
                </a:solidFill>
              </a:rPr>
              <a:t>is an internationally recognized standard for companies to report their </a:t>
            </a:r>
            <a:br>
              <a:rPr lang="da-DK" sz="900" spc="-10">
                <a:solidFill>
                  <a:schemeClr val="tx2"/>
                </a:solidFill>
              </a:rPr>
            </a:br>
            <a:r>
              <a:rPr lang="da-DK" sz="900" spc="-10">
                <a:solidFill>
                  <a:schemeClr val="tx2"/>
                </a:solidFill>
              </a:rPr>
              <a:t>CO₂e emissions recommended by the European Commission. The calculation model in the Climate Compass is based on this standard. </a:t>
            </a:r>
            <a:endParaRPr lang="da-DK" sz="900" b="1" spc="-10">
              <a:solidFill>
                <a:schemeClr val="tx2"/>
              </a:solidFill>
            </a:endParaRPr>
          </a:p>
          <a:p>
            <a:r>
              <a:rPr lang="da-DK" sz="900" b="1" spc="-10" err="1">
                <a:solidFill>
                  <a:schemeClr val="tx2"/>
                </a:solidFill>
              </a:rPr>
              <a:t>CO₂e </a:t>
            </a:r>
            <a:r>
              <a:rPr lang="da-DK" sz="900" b="1" spc="-10">
                <a:solidFill>
                  <a:schemeClr val="tx2"/>
                </a:solidFill>
              </a:rPr>
              <a:t>from biological processes </a:t>
            </a:r>
            <a:r>
              <a:rPr lang="da-DK" sz="900" spc="-10">
                <a:solidFill>
                  <a:schemeClr val="tx2"/>
                </a:solidFill>
              </a:rPr>
              <a:t>(e.g. in agriculture and forestry)</a:t>
            </a:r>
          </a:p>
          <a:p>
            <a:r>
              <a:rPr lang="da-DK" sz="900" spc="-10">
                <a:solidFill>
                  <a:schemeClr val="tx2"/>
                </a:solidFill>
              </a:rPr>
              <a:t>When calculating your company's CO₂e emissions, the emissions from biological processes should </a:t>
            </a:r>
            <a:r>
              <a:rPr lang="da-DK" sz="900" u="sng" spc="-10">
                <a:solidFill>
                  <a:schemeClr val="tx2"/>
                </a:solidFill>
              </a:rPr>
              <a:t>not be </a:t>
            </a:r>
            <a:r>
              <a:rPr lang="da-DK" sz="900" spc="-10">
                <a:solidFill>
                  <a:schemeClr val="tx2"/>
                </a:solidFill>
              </a:rPr>
              <a:t>counted according to the GHG Protocol. </a:t>
            </a:r>
          </a:p>
        </p:txBody>
      </p:sp>
      <p:pic>
        <p:nvPicPr>
          <p:cNvPr id="13" name="Graphic 2">
            <a:extLst>
              <a:ext uri="{FF2B5EF4-FFF2-40B4-BE49-F238E27FC236}">
                <a16:creationId xmlns:a16="http://schemas.microsoft.com/office/drawing/2014/main" id="{3EB90282-F71B-2CBB-E2B6-4D4DAFEC1786}"/>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211664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a:solidFill>
                  <a:schemeClr val="tx2"/>
                </a:solidFill>
              </a:rPr>
              <a:t>CO₂e reduction target (C3)</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366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The tables below only need to be filled in if your company has set a CO₂e reduction target. If your company only has a reduction target for </a:t>
            </a:r>
            <a:r>
              <a:rPr lang="da-DK" sz="900" spc="-10" err="1">
                <a:solidFill>
                  <a:schemeClr val="bg1"/>
                </a:solidFill>
              </a:rPr>
              <a:t>scopes </a:t>
            </a:r>
            <a:r>
              <a:rPr lang="da-DK" sz="900" spc="-10">
                <a:solidFill>
                  <a:schemeClr val="bg1"/>
                </a:solidFill>
              </a:rPr>
              <a:t>1 and 2, you can delete the part about </a:t>
            </a:r>
            <a:r>
              <a:rPr lang="da-DK" sz="900" spc="-10" err="1">
                <a:solidFill>
                  <a:schemeClr val="bg1"/>
                </a:solidFill>
              </a:rPr>
              <a:t>scope </a:t>
            </a:r>
            <a:r>
              <a:rPr lang="da-DK" sz="900" spc="-10">
                <a:solidFill>
                  <a:schemeClr val="bg1"/>
                </a:solidFill>
              </a:rPr>
              <a:t>3. You can add columns to the table if, for example, you have set two CO₂e reduction targets for both short and long term.</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29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878443999"/>
              </p:ext>
            </p:extLst>
          </p:nvPr>
        </p:nvGraphicFramePr>
        <p:xfrm>
          <a:off x="518599" y="2043720"/>
          <a:ext cx="7354371" cy="1933920"/>
        </p:xfrm>
        <a:graphic>
          <a:graphicData uri="http://schemas.openxmlformats.org/drawingml/2006/table">
            <a:tbl>
              <a:tblPr firstRow="1">
                <a:tableStyleId>{2A488322-F2BA-4B5B-9748-0D474271808F}</a:tableStyleId>
              </a:tblPr>
              <a:tblGrid>
                <a:gridCol w="2451457">
                  <a:extLst>
                    <a:ext uri="{9D8B030D-6E8A-4147-A177-3AD203B41FA5}">
                      <a16:colId xmlns:a16="http://schemas.microsoft.com/office/drawing/2014/main" val="1902117154"/>
                    </a:ext>
                  </a:extLst>
                </a:gridCol>
                <a:gridCol w="2451457">
                  <a:extLst>
                    <a:ext uri="{9D8B030D-6E8A-4147-A177-3AD203B41FA5}">
                      <a16:colId xmlns:a16="http://schemas.microsoft.com/office/drawing/2014/main" val="1904521774"/>
                    </a:ext>
                  </a:extLst>
                </a:gridCol>
                <a:gridCol w="2451457">
                  <a:extLst>
                    <a:ext uri="{9D8B030D-6E8A-4147-A177-3AD203B41FA5}">
                      <a16:colId xmlns:a16="http://schemas.microsoft.com/office/drawing/2014/main" val="2605332690"/>
                    </a:ext>
                  </a:extLst>
                </a:gridCol>
              </a:tblGrid>
              <a:tr h="3463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CO₂e reduction targets </a:t>
                      </a:r>
                      <a:r>
                        <a:rPr lang="da-DK" sz="900" b="0" kern="1200" spc="-10" noProof="0">
                          <a:solidFill>
                            <a:schemeClr val="tx2"/>
                          </a:solidFill>
                          <a:latin typeface="+mn-lt"/>
                          <a:ea typeface="+mn-ea"/>
                          <a:cs typeface="+mn-cs"/>
                        </a:rPr>
                        <a:t>(item 54a-d)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909213315"/>
                  </a:ext>
                </a:extLst>
              </a:tr>
              <a:tr h="346320">
                <a:tc>
                  <a:txBody>
                    <a:bodyPr/>
                    <a:lstStyle/>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Reduction target this year </a:t>
                      </a:r>
                      <a:r>
                        <a:rPr lang="da-DK" sz="900" b="1" kern="1200" noProof="0">
                          <a:solidFill>
                            <a:schemeClr val="accent2"/>
                          </a:solidFill>
                          <a:latin typeface="+mn-lt"/>
                          <a:ea typeface="+mn-ea"/>
                          <a:cs typeface="+mn-cs"/>
                        </a:rPr>
                        <a:t>[20xx]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CO₂e emissions in baseline year: </a:t>
                      </a:r>
                      <a:r>
                        <a:rPr lang="da-DK" sz="900" b="1" kern="1200" noProof="0">
                          <a:solidFill>
                            <a:schemeClr val="accent2"/>
                          </a:solidFill>
                          <a:latin typeface="+mn-lt"/>
                          <a:ea typeface="+mn-ea"/>
                          <a:cs typeface="+mn-cs"/>
                        </a:rPr>
                        <a:t>[Insert baseline year]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Scope 1 and 2</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[Insert the CO₂e reduction target and the unit you have chosen to calculate your reduction target in, e.g. tons or % (item 54a and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[Insert tons CO₂e in baseline year (item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Scope 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[Insert the CO₂e reduction target and the unit you have chosen to calculate your reduction target in, e.g. tons or % (item 54a and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dirty="0">
                          <a:solidFill>
                            <a:schemeClr val="accent2"/>
                          </a:solidFill>
                          <a:latin typeface="+mn-lt"/>
                        </a:rPr>
                        <a:t>[Insert tons </a:t>
                      </a:r>
                      <a:r>
                        <a:rPr lang="da-DK" sz="900" noProof="0" dirty="0" err="1">
                          <a:solidFill>
                            <a:schemeClr val="accent2"/>
                          </a:solidFill>
                          <a:latin typeface="+mn-lt"/>
                        </a:rPr>
                        <a:t>CO₂e </a:t>
                      </a:r>
                      <a:r>
                        <a:rPr lang="da-DK" sz="900" noProof="0" dirty="0">
                          <a:solidFill>
                            <a:schemeClr val="accent2"/>
                          </a:solidFill>
                          <a:latin typeface="+mn-lt"/>
                        </a:rPr>
                        <a:t>in </a:t>
                      </a:r>
                      <a:r>
                        <a:rPr lang="da-DK" sz="900" noProof="0" dirty="0" err="1">
                          <a:solidFill>
                            <a:schemeClr val="accent2"/>
                          </a:solidFill>
                          <a:latin typeface="+mn-lt"/>
                        </a:rPr>
                        <a:t>baseline year </a:t>
                      </a:r>
                      <a:r>
                        <a:rPr lang="da-DK" sz="900" noProof="0" dirty="0">
                          <a:solidFill>
                            <a:schemeClr val="accent2"/>
                          </a:solidFill>
                          <a:latin typeface="+mn-lt"/>
                        </a:rPr>
                        <a:t>(item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72996" y="1012718"/>
            <a:ext cx="3511004" cy="397363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CO₂e reduction targets</a:t>
            </a:r>
          </a:p>
          <a:p>
            <a:pPr algn="l">
              <a:lnSpc>
                <a:spcPct val="106000"/>
              </a:lnSpc>
            </a:pPr>
            <a:r>
              <a:rPr lang="da-DK" sz="900" spc="-10">
                <a:solidFill>
                  <a:schemeClr val="tx2"/>
                </a:solidFill>
                <a:latin typeface="+mj-lt"/>
              </a:rPr>
              <a:t>With a CO₂e reduction target, you commit to reducing your company's CO₂e emissions compared to your chosen </a:t>
            </a:r>
            <a:r>
              <a:rPr lang="da-DK" sz="900" spc="-10" err="1">
                <a:solidFill>
                  <a:schemeClr val="tx2"/>
                </a:solidFill>
                <a:latin typeface="+mj-lt"/>
              </a:rPr>
              <a:t>baseline year</a:t>
            </a:r>
            <a:r>
              <a:rPr lang="da-DK" sz="900" spc="-10">
                <a:solidFill>
                  <a:schemeClr val="tx2"/>
                </a:solidFill>
                <a:latin typeface="+mj-lt"/>
              </a:rPr>
              <a:t>. </a:t>
            </a:r>
          </a:p>
          <a:p>
            <a:pPr>
              <a:lnSpc>
                <a:spcPct val="106000"/>
              </a:lnSpc>
            </a:pPr>
            <a:endParaRPr lang="da-DK" sz="900" spc="-10">
              <a:solidFill>
                <a:schemeClr val="tx2"/>
              </a:solidFill>
              <a:latin typeface="+mj-lt"/>
            </a:endParaRPr>
          </a:p>
          <a:p>
            <a:pPr>
              <a:lnSpc>
                <a:spcPct val="106000"/>
              </a:lnSpc>
            </a:pPr>
            <a:r>
              <a:rPr lang="da-DK" sz="900" spc="-10">
                <a:solidFill>
                  <a:srgbClr val="1B4529"/>
                </a:solidFill>
                <a:latin typeface="+mj-lt"/>
                <a:hlinkClick r:id="rId4">
                  <a:extLst>
                    <a:ext uri="{A12FA001-AC4F-418D-AE19-62706E023703}">
                      <ahyp:hlinkClr xmlns:ahyp="http://schemas.microsoft.com/office/drawing/2018/hyperlinkcolor" val="tx"/>
                    </a:ext>
                  </a:extLst>
                </a:hlinkClick>
              </a:rPr>
              <a:t>Read more about CO₂e reduction targets on </a:t>
            </a:r>
            <a:r>
              <a:rPr lang="da-DK" sz="900" spc="-10" err="1">
                <a:solidFill>
                  <a:srgbClr val="1B4529"/>
                </a:solidFill>
                <a:latin typeface="+mj-lt"/>
                <a:hlinkClick r:id="rId4">
                  <a:extLst>
                    <a:ext uri="{A12FA001-AC4F-418D-AE19-62706E023703}">
                      <ahyp:hlinkClr xmlns:ahyp="http://schemas.microsoft.com/office/drawing/2018/hyperlinkcolor" val="tx"/>
                    </a:ext>
                  </a:extLst>
                </a:hlinkClick>
              </a:rPr>
              <a:t>the Company Guide</a:t>
            </a:r>
            <a:endParaRPr lang="da-DK" sz="900" spc="-10">
              <a:solidFill>
                <a:srgbClr val="1B4529"/>
              </a:solidFill>
              <a:latin typeface="+mj-lt"/>
            </a:endParaRPr>
          </a:p>
          <a:p>
            <a:pPr>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The majority of your company's CO₂e emissions will often come from your value chain (</a:t>
            </a:r>
            <a:r>
              <a:rPr lang="da-DK" sz="900" spc="-10" err="1">
                <a:solidFill>
                  <a:schemeClr val="tx2"/>
                </a:solidFill>
                <a:latin typeface="+mj-lt"/>
              </a:rPr>
              <a:t>scope </a:t>
            </a:r>
            <a:r>
              <a:rPr lang="da-DK" sz="900" spc="-10">
                <a:solidFill>
                  <a:schemeClr val="tx2"/>
                </a:solidFill>
                <a:latin typeface="+mj-lt"/>
              </a:rPr>
              <a:t>3). Therefore, there can be large CO₂e reductions to be made by working purposefully and structured with </a:t>
            </a:r>
            <a:r>
              <a:rPr lang="da-DK" sz="900" spc="-10" err="1">
                <a:solidFill>
                  <a:schemeClr val="tx2"/>
                </a:solidFill>
                <a:latin typeface="+mj-lt"/>
              </a:rPr>
              <a:t>scope </a:t>
            </a:r>
            <a:r>
              <a:rPr lang="da-DK" sz="900" spc="-10">
                <a:solidFill>
                  <a:schemeClr val="tx2"/>
                </a:solidFill>
                <a:latin typeface="+mj-lt"/>
              </a:rPr>
              <a:t>3 emissions. </a:t>
            </a:r>
          </a:p>
          <a:p>
            <a:pPr algn="l">
              <a:lnSpc>
                <a:spcPct val="106000"/>
              </a:lnSpc>
            </a:pPr>
            <a:endParaRPr lang="da-DK" sz="900" spc="-10">
              <a:solidFill>
                <a:schemeClr val="tx2"/>
              </a:solidFill>
              <a:latin typeface="+mj-lt"/>
            </a:endParaRPr>
          </a:p>
          <a:p>
            <a:pPr algn="l">
              <a:lnSpc>
                <a:spcPct val="106000"/>
              </a:lnSpc>
            </a:pPr>
            <a:r>
              <a:rPr lang="da-DK" sz="900">
                <a:solidFill>
                  <a:srgbClr val="1B4529"/>
                </a:solidFill>
                <a:hlinkClick r:id="rId5">
                  <a:extLst>
                    <a:ext uri="{A12FA001-AC4F-418D-AE19-62706E023703}">
                      <ahyp:hlinkClr xmlns:ahyp="http://schemas.microsoft.com/office/drawing/2018/hyperlinkcolor" val="tx"/>
                    </a:ext>
                  </a:extLst>
                </a:hlinkClick>
              </a:rPr>
              <a:t>Read more about reducing CO₂e emissions in </a:t>
            </a:r>
            <a:r>
              <a:rPr lang="da-DK" sz="900" err="1">
                <a:solidFill>
                  <a:srgbClr val="1B4529"/>
                </a:solidFill>
                <a:hlinkClick r:id="rId5">
                  <a:extLst>
                    <a:ext uri="{A12FA001-AC4F-418D-AE19-62706E023703}">
                      <ahyp:hlinkClr xmlns:ahyp="http://schemas.microsoft.com/office/drawing/2018/hyperlinkcolor" val="tx"/>
                    </a:ext>
                  </a:extLst>
                </a:hlinkClick>
              </a:rPr>
              <a:t>scope </a:t>
            </a:r>
            <a:r>
              <a:rPr lang="da-DK" sz="900">
                <a:solidFill>
                  <a:srgbClr val="1B4529"/>
                </a:solidFill>
                <a:hlinkClick r:id="rId5">
                  <a:extLst>
                    <a:ext uri="{A12FA001-AC4F-418D-AE19-62706E023703}">
                      <ahyp:hlinkClr xmlns:ahyp="http://schemas.microsoft.com/office/drawing/2018/hyperlinkcolor" val="tx"/>
                    </a:ext>
                  </a:extLst>
                </a:hlinkClick>
              </a:rPr>
              <a:t>3 on the Business Guide</a:t>
            </a:r>
            <a:endParaRPr lang="da-DK" sz="900">
              <a:solidFill>
                <a:srgbClr val="1B4529"/>
              </a:solidFill>
            </a:endParaRPr>
          </a:p>
          <a:p>
            <a:pPr algn="l">
              <a:lnSpc>
                <a:spcPct val="106000"/>
              </a:lnSpc>
            </a:pPr>
            <a:endParaRPr lang="da-DK" sz="900" b="1" spc="-10">
              <a:solidFill>
                <a:schemeClr val="tx2"/>
              </a:solidFill>
              <a:highlight>
                <a:srgbClr val="FFFF00"/>
              </a:highlight>
              <a:latin typeface="+mj-lt"/>
            </a:endParaRPr>
          </a:p>
          <a:p>
            <a:pPr algn="l">
              <a:lnSpc>
                <a:spcPct val="106000"/>
              </a:lnSpc>
            </a:pPr>
            <a:endParaRPr lang="da-DK" sz="900" b="1" spc="-10">
              <a:solidFill>
                <a:schemeClr val="tx2"/>
              </a:solidFill>
              <a:latin typeface="+mj-lt"/>
            </a:endParaRPr>
          </a:p>
          <a:p>
            <a:pPr algn="l">
              <a:lnSpc>
                <a:spcPct val="106000"/>
              </a:lnSpc>
            </a:pPr>
            <a:r>
              <a:rPr lang="da-DK" sz="900" b="1" spc="-10" err="1">
                <a:solidFill>
                  <a:schemeClr val="tx2"/>
                </a:solidFill>
                <a:latin typeface="+mj-lt"/>
              </a:rPr>
              <a:t>Baseline year</a:t>
            </a:r>
            <a:endParaRPr lang="da-DK" sz="900" b="1" spc="-10">
              <a:solidFill>
                <a:schemeClr val="tx2"/>
              </a:solidFill>
              <a:latin typeface="+mj-lt"/>
            </a:endParaRPr>
          </a:p>
          <a:p>
            <a:pPr algn="l">
              <a:lnSpc>
                <a:spcPct val="106000"/>
              </a:lnSpc>
            </a:pPr>
            <a:r>
              <a:rPr lang="da-DK" sz="900" spc="-10">
                <a:solidFill>
                  <a:schemeClr val="tx2"/>
                </a:solidFill>
                <a:latin typeface="+mj-lt"/>
              </a:rPr>
              <a:t>A </a:t>
            </a:r>
            <a:r>
              <a:rPr lang="da-DK" sz="900" spc="-10" err="1">
                <a:solidFill>
                  <a:schemeClr val="tx2"/>
                </a:solidFill>
                <a:latin typeface="+mj-lt"/>
              </a:rPr>
              <a:t>baseline year </a:t>
            </a:r>
            <a:r>
              <a:rPr lang="da-DK" sz="900" spc="-10">
                <a:solidFill>
                  <a:schemeClr val="tx2"/>
                </a:solidFill>
                <a:latin typeface="+mj-lt"/>
              </a:rPr>
              <a:t>is the year that you choose to use as the starting point for your company's CO₂e reduction target. </a:t>
            </a:r>
          </a:p>
          <a:p>
            <a:pPr algn="l">
              <a:lnSpc>
                <a:spcPct val="106000"/>
              </a:lnSpc>
            </a:pPr>
            <a:r>
              <a:rPr lang="da-DK" sz="900" spc="-10">
                <a:solidFill>
                  <a:schemeClr val="tx2"/>
                </a:solidFill>
                <a:latin typeface="+mj-lt"/>
              </a:rPr>
              <a:t>You must have calculated your company's CO₂e emissions in the year you choose as the </a:t>
            </a:r>
            <a:r>
              <a:rPr lang="da-DK" sz="900" spc="-10" err="1">
                <a:solidFill>
                  <a:schemeClr val="tx2"/>
                </a:solidFill>
                <a:latin typeface="+mj-lt"/>
              </a:rPr>
              <a:t>baseline year</a:t>
            </a:r>
            <a:r>
              <a:rPr lang="da-DK" sz="900" spc="-10">
                <a:solidFill>
                  <a:schemeClr val="tx2"/>
                </a:solidFill>
                <a:latin typeface="+mj-lt"/>
              </a:rPr>
              <a:t>. In general, the baseline year should be a recent and representative year for your company's CO₂e emissions (item 220).</a:t>
            </a:r>
          </a:p>
          <a:p>
            <a:pPr algn="l">
              <a:lnSpc>
                <a:spcPct val="106000"/>
              </a:lnSpc>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59606" y="1121436"/>
            <a:ext cx="257747" cy="232600"/>
          </a:xfrm>
          <a:prstGeom prst="rect">
            <a:avLst/>
          </a:prstGeom>
        </p:spPr>
      </p:pic>
      <p:graphicFrame>
        <p:nvGraphicFramePr>
          <p:cNvPr id="7" name="Table 21">
            <a:extLst>
              <a:ext uri="{FF2B5EF4-FFF2-40B4-BE49-F238E27FC236}">
                <a16:creationId xmlns:a16="http://schemas.microsoft.com/office/drawing/2014/main" id="{C5FA6A58-54C9-F06A-6108-64DA6FC7E9AC}"/>
              </a:ext>
            </a:extLst>
          </p:cNvPr>
          <p:cNvGraphicFramePr>
            <a:graphicFrameLocks noGrp="1"/>
          </p:cNvGraphicFramePr>
          <p:nvPr>
            <p:extLst>
              <p:ext uri="{D42A27DB-BD31-4B8C-83A1-F6EECF244321}">
                <p14:modId xmlns:p14="http://schemas.microsoft.com/office/powerpoint/2010/main" val="2326561997"/>
              </p:ext>
            </p:extLst>
          </p:nvPr>
        </p:nvGraphicFramePr>
        <p:xfrm>
          <a:off x="518599" y="4149058"/>
          <a:ext cx="7354374" cy="1224000"/>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306000">
                <a:tc>
                  <a:txBody>
                    <a:bodyPr/>
                    <a:lstStyle/>
                    <a:p>
                      <a:pPr algn="l"/>
                      <a:r>
                        <a:rPr lang="da-DK" sz="900" b="1" noProof="0">
                          <a:solidFill>
                            <a:schemeClr val="tx2"/>
                          </a:solidFill>
                        </a:rPr>
                        <a:t>List the key actions </a:t>
                      </a:r>
                      <a:r>
                        <a:rPr lang="da-DK" sz="900" b="1" kern="1200" noProof="0">
                          <a:solidFill>
                            <a:schemeClr val="accent2"/>
                          </a:solidFill>
                          <a:latin typeface="+mn-lt"/>
                          <a:ea typeface="+mn-ea"/>
                          <a:cs typeface="+mn-cs"/>
                        </a:rPr>
                        <a:t>[Insert company name] </a:t>
                      </a:r>
                      <a:r>
                        <a:rPr lang="da-DK" sz="900" b="1" noProof="0">
                          <a:solidFill>
                            <a:schemeClr val="tx2"/>
                          </a:solidFill>
                        </a:rPr>
                        <a:t>is implementing to achieve the CO₂e reduction targets </a:t>
                      </a:r>
                      <a:r>
                        <a:rPr lang="da-DK" sz="900" b="0" noProof="0">
                          <a:solidFill>
                            <a:schemeClr val="tx2"/>
                          </a:solidFill>
                        </a:rPr>
                        <a:t>(item 54e)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algn="l"/>
                      <a:r>
                        <a:rPr lang="da-DK" sz="900" b="0" noProof="0">
                          <a:solidFill>
                            <a:schemeClr val="accent2"/>
                          </a:solidFill>
                        </a:rPr>
                        <a:t>[Handling 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[Handling 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2862783"/>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[Handling 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91883100"/>
                  </a:ext>
                </a:extLst>
              </a:tr>
            </a:tbl>
          </a:graphicData>
        </a:graphic>
      </p:graphicFrame>
      <p:sp>
        <p:nvSpPr>
          <p:cNvPr id="9" name="Rectangle 2">
            <a:extLst>
              <a:ext uri="{FF2B5EF4-FFF2-40B4-BE49-F238E27FC236}">
                <a16:creationId xmlns:a16="http://schemas.microsoft.com/office/drawing/2014/main" id="{E8BE28CE-0582-4F21-90CD-2B1A12441467}"/>
              </a:ext>
            </a:extLst>
          </p:cNvPr>
          <p:cNvSpPr/>
          <p:nvPr/>
        </p:nvSpPr>
        <p:spPr>
          <a:xfrm>
            <a:off x="8169275" y="5198790"/>
            <a:ext cx="3514725" cy="86756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Possible data sources</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hlinkClick r:id="rId8">
                  <a:extLst>
                    <a:ext uri="{A12FA001-AC4F-418D-AE19-62706E023703}">
                      <ahyp:hlinkClr xmlns:ahyp="http://schemas.microsoft.com/office/drawing/2018/hyperlinkcolor" val="tx"/>
                    </a:ext>
                  </a:extLst>
                </a:hlinkClick>
              </a:rPr>
              <a:t>Use the free Climate Compass tool to set a CO₂e reduction target for your business</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endParaRPr lang="da-DK" sz="900" b="1" spc="-10">
              <a:solidFill>
                <a:schemeClr val="tx2"/>
              </a:solidFill>
            </a:endParaRPr>
          </a:p>
        </p:txBody>
      </p:sp>
      <p:pic>
        <p:nvPicPr>
          <p:cNvPr id="15" name="Graphic 6">
            <a:extLst>
              <a:ext uri="{FF2B5EF4-FFF2-40B4-BE49-F238E27FC236}">
                <a16:creationId xmlns:a16="http://schemas.microsoft.com/office/drawing/2014/main" id="{6B49538F-9475-D0DD-2F01-81B00432674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9606" y="5270386"/>
            <a:ext cx="226314" cy="226314"/>
          </a:xfrm>
          <a:prstGeom prst="rect">
            <a:avLst/>
          </a:prstGeom>
        </p:spPr>
      </p:pic>
      <p:pic>
        <p:nvPicPr>
          <p:cNvPr id="12" name="Graphic 15">
            <a:extLst>
              <a:ext uri="{FF2B5EF4-FFF2-40B4-BE49-F238E27FC236}">
                <a16:creationId xmlns:a16="http://schemas.microsoft.com/office/drawing/2014/main" id="{47668B42-9F93-9EFF-BE51-3573C8714E9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8479" y="5680598"/>
            <a:ext cx="83482" cy="88700"/>
          </a:xfrm>
          <a:prstGeom prst="rect">
            <a:avLst/>
          </a:prstGeom>
        </p:spPr>
      </p:pic>
      <p:pic>
        <p:nvPicPr>
          <p:cNvPr id="13" name="Graphic 15">
            <a:extLst>
              <a:ext uri="{FF2B5EF4-FFF2-40B4-BE49-F238E27FC236}">
                <a16:creationId xmlns:a16="http://schemas.microsoft.com/office/drawing/2014/main" id="{C5A6CE8B-4C0E-D433-5B9A-5EF3A57FE55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738" y="2180217"/>
            <a:ext cx="83482" cy="88700"/>
          </a:xfrm>
          <a:prstGeom prst="rect">
            <a:avLst/>
          </a:prstGeom>
        </p:spPr>
      </p:pic>
      <p:pic>
        <p:nvPicPr>
          <p:cNvPr id="14" name="Graphic 15">
            <a:extLst>
              <a:ext uri="{FF2B5EF4-FFF2-40B4-BE49-F238E27FC236}">
                <a16:creationId xmlns:a16="http://schemas.microsoft.com/office/drawing/2014/main" id="{B390DDAD-7009-E312-C5C6-3FDAAC25884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738" y="3246374"/>
            <a:ext cx="83482" cy="88700"/>
          </a:xfrm>
          <a:prstGeom prst="rect">
            <a:avLst/>
          </a:prstGeom>
        </p:spPr>
      </p:pic>
    </p:spTree>
    <p:extLst>
      <p:ext uri="{BB962C8B-B14F-4D97-AF65-F5344CB8AC3E}">
        <p14:creationId xmlns:p14="http://schemas.microsoft.com/office/powerpoint/2010/main" val="312394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Lst>
          </p:cNvPr>
          <p:cNvSpPr>
            <a:spLocks noGrp="1"/>
          </p:cNvSpPr>
          <p:nvPr>
            <p:ph type="title"/>
          </p:nvPr>
        </p:nvSpPr>
        <p:spPr>
          <a:xfrm>
            <a:off x="518600" y="453545"/>
            <a:ext cx="11165400" cy="249299"/>
          </a:xfrm>
        </p:spPr>
        <p:txBody>
          <a:bodyPr/>
          <a:lstStyle/>
          <a:p>
            <a:r>
              <a:rPr lang="da-DK"/>
              <a:t>Overview of data points in </a:t>
            </a:r>
            <a:r>
              <a:rPr lang="da-DK" u="sng"/>
              <a:t>the </a:t>
            </a:r>
            <a:r>
              <a:rPr lang="da-DK"/>
              <a:t>Basic</a:t>
            </a:r>
            <a:r>
              <a:rPr lang="da-DK" u="sng"/>
              <a:t> module </a:t>
            </a:r>
          </a:p>
        </p:txBody>
      </p:sp>
      <p:graphicFrame>
        <p:nvGraphicFramePr>
          <p:cNvPr id="6" name="Table 2">
            <a:extLst>
              <a:ext uri="{FF2B5EF4-FFF2-40B4-BE49-F238E27FC236}">
                <a16:creationId xmlns:a16="http://schemas.microsoft.com/office/drawing/2014/main" id="{06DE2ADE-26E0-4355-462E-AEBC014293EE}"/>
              </a:ext>
            </a:extLst>
          </p:cNvPr>
          <p:cNvGraphicFramePr>
            <a:graphicFrameLocks noGrp="1"/>
          </p:cNvGraphicFramePr>
          <p:nvPr>
            <p:extLst>
              <p:ext uri="{D42A27DB-BD31-4B8C-83A1-F6EECF244321}">
                <p14:modId xmlns:p14="http://schemas.microsoft.com/office/powerpoint/2010/main" val="2745184396"/>
              </p:ext>
            </p:extLst>
          </p:nvPr>
        </p:nvGraphicFramePr>
        <p:xfrm>
          <a:off x="8170863" y="1047365"/>
          <a:ext cx="3707101" cy="3625560"/>
        </p:xfrm>
        <a:graphic>
          <a:graphicData uri="http://schemas.openxmlformats.org/drawingml/2006/table">
            <a:tbl>
              <a:tblPr firstRow="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223781">
                <a:tc gridSpan="2">
                  <a:txBody>
                    <a:bodyPr/>
                    <a:lstStyle/>
                    <a:p>
                      <a:pPr algn="l"/>
                      <a:r>
                        <a:rPr lang="da-DK" sz="12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spc="-10" noProof="0">
                          <a:solidFill>
                            <a:schemeClr val="tx2"/>
                          </a:solidFill>
                        </a:rPr>
                        <a:t>Must, if applicable</a:t>
                      </a: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i="0" u="none" strike="noStrike" kern="1200" spc="-10" noProof="0">
                          <a:solidFill>
                            <a:schemeClr val="tx2"/>
                          </a:solidFill>
                        </a:rPr>
                        <a:t>Must, if applicable</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Own workforce (B8)</a:t>
                      </a:r>
                    </a:p>
                    <a:p>
                      <a:pPr marL="171450" lvl="0" indent="-171450" algn="l">
                        <a:buFont typeface="Arial" panose="020B0604020202020204" pitchFamily="34" charset="0"/>
                        <a:buChar char="•"/>
                      </a:pPr>
                      <a:r>
                        <a:rPr lang="da-DK" sz="900" b="0" i="0" u="none" strike="noStrike" kern="1200" spc="-10" noProof="0">
                          <a:solidFill>
                            <a:srgbClr val="1B4528"/>
                          </a:solidFill>
                        </a:rPr>
                        <a:t>Contract type</a:t>
                      </a:r>
                    </a:p>
                    <a:p>
                      <a:pPr marL="171450" lvl="0" indent="-171450" algn="l">
                        <a:buFont typeface="Arial" panose="020B0604020202020204" pitchFamily="34" charset="0"/>
                        <a:buChar char="•"/>
                      </a:pPr>
                      <a:r>
                        <a:rPr lang="da-DK" sz="900" b="0" i="0" u="none" strike="noStrike" kern="1200" spc="-10">
                          <a:solidFill>
                            <a:srgbClr val="1B4528"/>
                          </a:solidFill>
                          <a:latin typeface="+mn-lt"/>
                          <a:ea typeface="+mn-ea"/>
                          <a:cs typeface="+mn-cs"/>
                        </a:rPr>
                        <a:t>Gender composition</a:t>
                      </a:r>
                    </a:p>
                    <a:p>
                      <a:pPr marL="0" lvl="0" indent="0" algn="l">
                        <a:buFont typeface="Arial" panose="020B0604020202020204" pitchFamily="34" charset="0"/>
                        <a:buNone/>
                      </a:pPr>
                      <a:endParaRPr lang="da-DK" sz="900" b="0" i="0" u="none" strike="noStrike" kern="1200" spc="-1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Employment contracts in other countries besides Denmark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kern="1200" spc="-10" noProof="0">
                        <a:solidFill>
                          <a:srgbClr val="1B452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kern="1200" spc="-10" noProof="0">
                        <a:solidFill>
                          <a:srgbClr val="1B452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Employee turnover (only disclosed for more than 50 employees)</a:t>
                      </a:r>
                      <a:endParaRPr lang="da-DK" sz="900"/>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da-DK" sz="900" b="1" i="0" u="none" strike="noStrike" kern="1200" spc="-10">
                          <a:solidFill>
                            <a:srgbClr val="1B4528"/>
                          </a:solidFill>
                          <a:latin typeface="+mn-lt"/>
                          <a:ea typeface="+mn-ea"/>
                          <a:cs typeface="+mn-cs"/>
                        </a:rPr>
                        <a:t>Health and safety (B9)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Own workforce: Registered accidents at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Own workforce: Work-related deaths </a:t>
                      </a:r>
                      <a:endParaRPr lang="da-DK" sz="900" b="1" i="0" u="none" strike="noStrike" kern="1200" spc="-10">
                        <a:solidFill>
                          <a:srgbClr val="1B4528"/>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Shell</a:t>
                      </a:r>
                    </a:p>
                    <a:p>
                      <a:pPr algn="l"/>
                      <a:endParaRPr lang="da-DK" sz="900" b="0" kern="1200" spc="-10" noProof="0">
                        <a:solidFill>
                          <a:schemeClr val="tx2"/>
                        </a:solidFill>
                        <a:latin typeface="+mn-lt"/>
                        <a:ea typeface="+mn-ea"/>
                        <a:cs typeface="+mn-cs"/>
                      </a:endParaRPr>
                    </a:p>
                    <a:p>
                      <a:pPr algn="l"/>
                      <a:r>
                        <a:rPr lang="da-DK" sz="900" b="0" i="0" u="none" strike="noStrike" kern="1200" spc="-10" noProof="0">
                          <a:solidFill>
                            <a:schemeClr val="tx2"/>
                          </a:solidFill>
                        </a:rPr>
                        <a:t>Must, if applicable</a:t>
                      </a:r>
                    </a:p>
                    <a:p>
                      <a:pPr algn="l"/>
                      <a:endParaRPr lang="da-DK" sz="900" b="0" i="0" u="none" strike="noStrike" kern="1200" spc="-10" noProof="0">
                        <a:solidFill>
                          <a:schemeClr val="tx2"/>
                        </a:solidFill>
                        <a:latin typeface="+mn-lt"/>
                        <a:ea typeface="+mn-ea"/>
                        <a:cs typeface="+mn-cs"/>
                      </a:endParaRPr>
                    </a:p>
                    <a:p>
                      <a:pPr algn="l"/>
                      <a:r>
                        <a:rPr lang="da-DK" sz="900" b="0" i="0" u="none" strike="noStrike" kern="1200" spc="-10" noProof="0">
                          <a:solidFill>
                            <a:schemeClr val="tx2"/>
                          </a:solidFill>
                          <a:latin typeface="+mn-lt"/>
                          <a:ea typeface="+mn-ea"/>
                          <a:cs typeface="+mn-cs"/>
                        </a:rPr>
                        <a:t>Shell</a:t>
                      </a:r>
                    </a:p>
                    <a:p>
                      <a:pPr algn="l"/>
                      <a:endParaRPr lang="da-DK" sz="900" b="0" i="0" u="none" strike="noStrike" kern="1200" spc="-10" noProof="0">
                        <a:solidFill>
                          <a:schemeClr val="tx2"/>
                        </a:solidFill>
                        <a:latin typeface="+mn-lt"/>
                        <a:ea typeface="+mn-ea"/>
                        <a:cs typeface="+mn-cs"/>
                      </a:endParaRPr>
                    </a:p>
                    <a:p>
                      <a:pPr algn="l"/>
                      <a:r>
                        <a:rPr lang="da-DK" sz="900" b="0" i="0" u="none" strike="noStrike" kern="1200" spc="-10" noProof="0">
                          <a:solidFill>
                            <a:schemeClr val="tx2"/>
                          </a:solidFill>
                          <a:latin typeface="+mn-lt"/>
                          <a:ea typeface="+mn-ea"/>
                          <a:cs typeface="+mn-cs"/>
                        </a:rPr>
                        <a:t>Shell</a:t>
                      </a:r>
                    </a:p>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i="0" u="none" strike="noStrike" kern="1200" spc="-10" noProof="0" dirty="0">
                          <a:solidFill>
                            <a:srgbClr val="1B4528"/>
                          </a:solidFill>
                          <a:latin typeface="+mn-lt"/>
                          <a:ea typeface="+mn-ea"/>
                          <a:cs typeface="+mn-cs"/>
                        </a:rPr>
                        <a:t>Remuneration, collective agreements and training (B10)</a:t>
                      </a: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dirty="0">
                          <a:solidFill>
                            <a:srgbClr val="1B4528"/>
                          </a:solidFill>
                          <a:latin typeface="+mn-lt"/>
                          <a:ea typeface="+mn-ea"/>
                          <a:cs typeface="+mn-cs"/>
                        </a:rPr>
                        <a:t>Information about remuneration above/below minimum wage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Pay gap between male and female employees (only disclosed for more than 150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Percentage of employees covered by a collective agreement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Average training hours per employee </a:t>
                      </a:r>
                      <a:endParaRPr lang="da-DK" sz="900" b="0" i="0" u="none" strike="noStrike" kern="1200" spc="-10" noProof="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graphicFrame>
        <p:nvGraphicFramePr>
          <p:cNvPr id="7" name="Table 2">
            <a:extLst>
              <a:ext uri="{FF2B5EF4-FFF2-40B4-BE49-F238E27FC236}">
                <a16:creationId xmlns:a16="http://schemas.microsoft.com/office/drawing/2014/main" id="{AC136CF9-99C5-0F3A-E689-F5537CEA9499}"/>
              </a:ext>
            </a:extLst>
          </p:cNvPr>
          <p:cNvGraphicFramePr>
            <a:graphicFrameLocks noGrp="1"/>
          </p:cNvGraphicFramePr>
          <p:nvPr>
            <p:extLst>
              <p:ext uri="{D42A27DB-BD31-4B8C-83A1-F6EECF244321}">
                <p14:modId xmlns:p14="http://schemas.microsoft.com/office/powerpoint/2010/main" val="2218070498"/>
              </p:ext>
            </p:extLst>
          </p:nvPr>
        </p:nvGraphicFramePr>
        <p:xfrm>
          <a:off x="8170862" y="4777041"/>
          <a:ext cx="3707101" cy="73836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227867">
                <a:tc gridSpan="2">
                  <a:txBody>
                    <a:bodyPr/>
                    <a:lstStyle/>
                    <a:p>
                      <a:pPr algn="l"/>
                      <a:r>
                        <a:rPr lang="da-DK" sz="1200" b="1" kern="1200" spc="-10" noProof="0">
                          <a:solidFill>
                            <a:schemeClr val="tx2"/>
                          </a:solidFill>
                          <a:latin typeface="+mn-lt"/>
                          <a:ea typeface="+mn-ea"/>
                          <a:cs typeface="+mn-cs"/>
                        </a:rPr>
                        <a:t>G-data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G-data</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69112906"/>
                  </a:ext>
                </a:extLst>
              </a:tr>
              <a:tr h="325914">
                <a:tc>
                  <a:txBody>
                    <a:bodyPr/>
                    <a:lstStyle/>
                    <a:p>
                      <a:pPr lvl="0" algn="l">
                        <a:buNone/>
                      </a:pPr>
                      <a:r>
                        <a:rPr lang="da-DK" sz="900" b="0" i="0" u="none" strike="noStrike" kern="1200" spc="-10" noProof="0">
                          <a:solidFill>
                            <a:schemeClr val="tx2"/>
                          </a:solidFill>
                        </a:rPr>
                        <a:t>Must, if applicable</a:t>
                      </a:r>
                      <a:endParaRPr lang="da-DK"/>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dirty="0">
                          <a:solidFill>
                            <a:srgbClr val="1B4528"/>
                          </a:solidFill>
                        </a:rPr>
                        <a:t>Business management (B11)</a:t>
                      </a:r>
                    </a:p>
                    <a:p>
                      <a:pPr marL="171450" lvl="0" indent="-171450" algn="l">
                        <a:buFont typeface="Arial" panose="020B0604020202020204" pitchFamily="34" charset="0"/>
                        <a:buChar char="•"/>
                      </a:pPr>
                      <a:r>
                        <a:rPr lang="da-DK" sz="900" b="0" i="0" u="none" strike="noStrike" kern="1200" spc="-10" noProof="0" dirty="0">
                          <a:solidFill>
                            <a:srgbClr val="1B4528"/>
                          </a:solidFill>
                        </a:rPr>
                        <a:t>Number of convictions and fines related to corruption &amp; bribery</a:t>
                      </a:r>
                      <a:endParaRPr lang="da-DK"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880347"/>
                  </a:ext>
                </a:extLst>
              </a:tr>
            </a:tbl>
          </a:graphicData>
        </a:graphic>
      </p:graphicFrame>
      <p:graphicFrame>
        <p:nvGraphicFramePr>
          <p:cNvPr id="9" name="Table 2">
            <a:extLst>
              <a:ext uri="{FF2B5EF4-FFF2-40B4-BE49-F238E27FC236}">
                <a16:creationId xmlns:a16="http://schemas.microsoft.com/office/drawing/2014/main" id="{02EB357B-6C8E-63D3-19C4-5C171C292C97}"/>
              </a:ext>
            </a:extLst>
          </p:cNvPr>
          <p:cNvGraphicFramePr>
            <a:graphicFrameLocks noGrp="1"/>
          </p:cNvGraphicFramePr>
          <p:nvPr>
            <p:extLst>
              <p:ext uri="{D42A27DB-BD31-4B8C-83A1-F6EECF244321}">
                <p14:modId xmlns:p14="http://schemas.microsoft.com/office/powerpoint/2010/main" val="851232030"/>
              </p:ext>
            </p:extLst>
          </p:nvPr>
        </p:nvGraphicFramePr>
        <p:xfrm>
          <a:off x="4344731" y="1047365"/>
          <a:ext cx="3700142" cy="5620765"/>
        </p:xfrm>
        <a:graphic>
          <a:graphicData uri="http://schemas.openxmlformats.org/drawingml/2006/table">
            <a:tbl>
              <a:tblPr firstRow="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251005">
                <a:tc gridSpan="2">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126365689"/>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b="1" kern="1200" spc="-10" noProof="0">
                          <a:solidFill>
                            <a:schemeClr val="tx2"/>
                          </a:solidFill>
                          <a:latin typeface="+mn-lt"/>
                          <a:ea typeface="+mn-ea"/>
                          <a:cs typeface="+mn-cs"/>
                        </a:rPr>
                        <a:t>Energy consumption (B3)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Electricity: Renewable/Non-renewable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Fuels: Renewable/Non-renewable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CO₂e emissions (B3)</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1 CO₂e emissions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2 CO₂e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CO₂e intensity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3 CO₂e emissions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Air, water and soil pollution (B4)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Only a disclosure requirement if your business already reports pollution as a result of legal requirements or on a voluntary basis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Biodiversity (B5)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Inventory of company areas near or in 'biodiversity sensitive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The company's land consumption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91277326"/>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Water (B6)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Withdrawal of water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Water consumption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4949788"/>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dirty="0">
                          <a:solidFill>
                            <a:schemeClr val="tx2"/>
                          </a:solidFill>
                          <a:latin typeface="+mn-lt"/>
                          <a:ea typeface="+mn-ea"/>
                          <a:cs typeface="+mn-cs"/>
                        </a:rPr>
                        <a:t>Resource consumption, circular economy and waste management (B7)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Application of circular economy principles (YES/NO). </a:t>
                      </a:r>
                      <a:br>
                        <a:rPr lang="da-DK" sz="900" b="0" kern="1200" spc="-10" noProof="0" dirty="0">
                          <a:solidFill>
                            <a:srgbClr val="1B4528"/>
                          </a:solidFill>
                          <a:latin typeface="+mn-lt"/>
                          <a:ea typeface="+mn-ea"/>
                          <a:cs typeface="+mn-cs"/>
                        </a:rPr>
                      </a:br>
                      <a:r>
                        <a:rPr lang="da-DK" sz="900" b="0" kern="1200" spc="-10" noProof="0" dirty="0">
                          <a:solidFill>
                            <a:schemeClr val="tx2"/>
                          </a:solidFill>
                          <a:latin typeface="+mn-lt"/>
                          <a:ea typeface="+mn-ea"/>
                          <a:cs typeface="+mn-cs"/>
                        </a:rPr>
                        <a:t>If YES: Description of how circular economy principles are applied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Total amount of waste annually (hazardous/non-hazardous)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Total amount of waste sent for reuse or recycling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If your company operates in a material-heavy sector, the annual mass flow of the company's key materials must be disclosed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50390184"/>
                  </a:ext>
                </a:extLst>
              </a:tr>
            </a:tbl>
          </a:graphicData>
        </a:graphic>
      </p:graphicFrame>
      <p:graphicFrame>
        <p:nvGraphicFramePr>
          <p:cNvPr id="10" name="Table 2">
            <a:extLst>
              <a:ext uri="{FF2B5EF4-FFF2-40B4-BE49-F238E27FC236}">
                <a16:creationId xmlns:a16="http://schemas.microsoft.com/office/drawing/2014/main" id="{17DC92B2-44BF-4E5E-B684-37AE10192EFE}"/>
              </a:ext>
            </a:extLst>
          </p:cNvPr>
          <p:cNvGraphicFramePr>
            <a:graphicFrameLocks noGrp="1"/>
          </p:cNvGraphicFramePr>
          <p:nvPr>
            <p:extLst>
              <p:ext uri="{D42A27DB-BD31-4B8C-83A1-F6EECF244321}">
                <p14:modId xmlns:p14="http://schemas.microsoft.com/office/powerpoint/2010/main" val="2890033148"/>
              </p:ext>
            </p:extLst>
          </p:nvPr>
        </p:nvGraphicFramePr>
        <p:xfrm>
          <a:off x="518600" y="1047365"/>
          <a:ext cx="3711655" cy="341640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452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spc="-10" noProof="0">
                          <a:solidFill>
                            <a:schemeClr val="tx2"/>
                          </a:solidFill>
                          <a:latin typeface="+mn-lt"/>
                          <a:ea typeface="+mn-ea"/>
                          <a:cs typeface="+mn-cs"/>
                        </a:rPr>
                        <a:t>General information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General information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2048679">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p>
                      <a:pPr algn="l"/>
                      <a:r>
                        <a:rPr lang="da-DK" sz="900" b="0" kern="1200" spc="-10" noProof="0">
                          <a:solidFill>
                            <a:schemeClr val="tx2"/>
                          </a:solidFill>
                          <a:latin typeface="+mn-lt"/>
                          <a:ea typeface="+mn-ea"/>
                          <a:cs typeface="+mn-cs"/>
                        </a:rPr>
                        <a:t>Shell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algn="l"/>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900" b="1" kern="1200" spc="-10" noProof="0">
                          <a:solidFill>
                            <a:schemeClr val="tx2"/>
                          </a:solidFill>
                          <a:latin typeface="+mn-lt"/>
                          <a:ea typeface="+mn-ea"/>
                          <a:cs typeface="+mn-cs"/>
                        </a:rPr>
                        <a:t>Basis for preparation (B1)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The legal form of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NACE sector code(s)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Balance sheet total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Turnover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Number of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Addresses and geolocation of </a:t>
                      </a:r>
                      <a:r>
                        <a:rPr lang="da-DK" sz="900" b="0" u="none" kern="1200" spc="-10">
                          <a:solidFill>
                            <a:schemeClr val="tx2"/>
                          </a:solidFill>
                          <a:latin typeface="+mn-lt"/>
                          <a:ea typeface="+mn-ea"/>
                          <a:cs typeface="+mn-cs"/>
                        </a:rPr>
                        <a:t>significant </a:t>
                      </a:r>
                      <a:r>
                        <a:rPr lang="da-DK" sz="900" b="0" kern="1200" spc="-10">
                          <a:solidFill>
                            <a:schemeClr val="tx2"/>
                          </a:solidFill>
                          <a:latin typeface="+mn-lt"/>
                          <a:ea typeface="+mn-ea"/>
                          <a:cs typeface="+mn-cs"/>
                        </a:rPr>
                        <a:t>assets and facilities owned, leased or controlled by the company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Any omissions due to confidentiality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Brief description of your company's ESG certificate or ecolabel, if any</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992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algn="l"/>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900" b="1" kern="1200" spc="-10" noProof="0" dirty="0">
                          <a:solidFill>
                            <a:schemeClr val="tx2"/>
                          </a:solidFill>
                          <a:latin typeface="+mn-lt"/>
                          <a:ea typeface="+mn-ea"/>
                          <a:cs typeface="+mn-cs"/>
                        </a:rPr>
                        <a:t>Actions, policies and initiatives for the transition to a more sustainable economy (B2)</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If your company already has concrete efforts, policies or initiatives that support the transition to a more sustainable economy, please indicate this by answering YES/NO in the information </a:t>
                      </a:r>
                      <a:r>
                        <a:rPr lang="da-DK" sz="900" b="0" kern="1200" spc="-10" noProof="0" dirty="0">
                          <a:solidFill>
                            <a:schemeClr val="tx2"/>
                          </a:solidFill>
                          <a:latin typeface="+mn-lt"/>
                          <a:ea typeface="+mn-ea"/>
                          <a:cs typeface="+mn-cs"/>
                        </a:rPr>
                        <a:t>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Tree>
    <p:extLst>
      <p:ext uri="{BB962C8B-B14F-4D97-AF65-F5344CB8AC3E}">
        <p14:creationId xmlns:p14="http://schemas.microsoft.com/office/powerpoint/2010/main" val="291756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a:solidFill>
                  <a:schemeClr val="tx2"/>
                </a:solidFill>
              </a:rPr>
              <a:t>Climate transition (C3)</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This data point only needs to be completed if your company is in a high climate impact sector, cf. NACE sections A-H and L. (see elaboration in the box to the right) and has adopted a transition plan to mitigate climate change.</a:t>
            </a:r>
          </a:p>
          <a:p>
            <a:pPr marL="228600" indent="-228600">
              <a:lnSpc>
                <a:spcPct val="106000"/>
              </a:lnSpc>
              <a:buFont typeface="+mj-lt"/>
              <a:buAutoNum type="alphaLcParenR"/>
            </a:pPr>
            <a:endParaRPr lang="da-DK" sz="900"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30</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4" name="Rectangle 2">
            <a:extLst>
              <a:ext uri="{FF2B5EF4-FFF2-40B4-BE49-F238E27FC236}">
                <a16:creationId xmlns:a16="http://schemas.microsoft.com/office/drawing/2014/main" id="{68E1EA8E-D20C-9290-04AB-2476B5D65892}"/>
              </a:ext>
            </a:extLst>
          </p:cNvPr>
          <p:cNvSpPr/>
          <p:nvPr/>
        </p:nvSpPr>
        <p:spPr>
          <a:xfrm>
            <a:off x="8172996" y="1016000"/>
            <a:ext cx="3511004" cy="394004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rPr>
              <a:t>Sectors with high climate impact</a:t>
            </a:r>
          </a:p>
          <a:p>
            <a:pPr>
              <a:lnSpc>
                <a:spcPct val="106000"/>
              </a:lnSpc>
            </a:pPr>
            <a:r>
              <a:rPr lang="da-DK" sz="900" spc="-10">
                <a:solidFill>
                  <a:schemeClr val="tx2"/>
                </a:solidFill>
                <a:latin typeface="+mj-lt"/>
              </a:rPr>
              <a:t>The following sectors are defined by a high climate impact according to NACE:</a:t>
            </a:r>
          </a:p>
          <a:p>
            <a:pPr marL="171450" indent="-171450" algn="l">
              <a:lnSpc>
                <a:spcPct val="106000"/>
              </a:lnSpc>
              <a:buFont typeface="Arial" panose="020B0604020202020204" pitchFamily="34" charset="0"/>
              <a:buChar char="•"/>
            </a:pPr>
            <a:r>
              <a:rPr lang="da-DK" sz="900" spc="-10">
                <a:solidFill>
                  <a:schemeClr val="tx2"/>
                </a:solidFill>
                <a:latin typeface="+mj-lt"/>
              </a:rPr>
              <a:t>(A) Agriculture, hunting, forestry and fishing</a:t>
            </a:r>
          </a:p>
          <a:p>
            <a:pPr marL="171450" indent="-171450" algn="l">
              <a:lnSpc>
                <a:spcPct val="106000"/>
              </a:lnSpc>
              <a:buFont typeface="Arial" panose="020B0604020202020204" pitchFamily="34" charset="0"/>
              <a:buChar char="•"/>
            </a:pPr>
            <a:r>
              <a:rPr lang="da-DK" sz="900" spc="-10">
                <a:solidFill>
                  <a:schemeClr val="tx2"/>
                </a:solidFill>
                <a:latin typeface="+mj-lt"/>
              </a:rPr>
              <a:t>(B) Mining and quarrying</a:t>
            </a:r>
          </a:p>
          <a:p>
            <a:pPr marL="171450" indent="-171450" algn="l">
              <a:lnSpc>
                <a:spcPct val="106000"/>
              </a:lnSpc>
              <a:buFont typeface="Arial" panose="020B0604020202020204" pitchFamily="34" charset="0"/>
              <a:buChar char="•"/>
            </a:pPr>
            <a:r>
              <a:rPr lang="da-DK" sz="900" spc="-10">
                <a:solidFill>
                  <a:schemeClr val="tx2"/>
                </a:solidFill>
                <a:latin typeface="+mj-lt"/>
              </a:rPr>
              <a:t>(C) Manufacturing business</a:t>
            </a:r>
          </a:p>
          <a:p>
            <a:pPr marL="171450" indent="-171450" algn="l">
              <a:lnSpc>
                <a:spcPct val="106000"/>
              </a:lnSpc>
              <a:buFont typeface="Arial" panose="020B0604020202020204" pitchFamily="34" charset="0"/>
              <a:buChar char="•"/>
            </a:pPr>
            <a:r>
              <a:rPr lang="da-DK" sz="900" spc="-10">
                <a:solidFill>
                  <a:schemeClr val="tx2"/>
                </a:solidFill>
                <a:latin typeface="+mj-lt"/>
              </a:rPr>
              <a:t>(D) Electricity, gas and district heating supply</a:t>
            </a:r>
          </a:p>
          <a:p>
            <a:pPr marL="171450" indent="-171450" algn="l">
              <a:lnSpc>
                <a:spcPct val="106000"/>
              </a:lnSpc>
              <a:buFont typeface="Arial" panose="020B0604020202020204" pitchFamily="34" charset="0"/>
              <a:buChar char="•"/>
            </a:pPr>
            <a:r>
              <a:rPr lang="da-DK" sz="900" spc="-10">
                <a:solidFill>
                  <a:schemeClr val="tx2"/>
                </a:solidFill>
                <a:latin typeface="+mj-lt"/>
              </a:rPr>
              <a:t>(E) Water supply; sewerage, waste management, soil and groundwater treatment</a:t>
            </a:r>
          </a:p>
          <a:p>
            <a:pPr marL="171450" indent="-171450" algn="l">
              <a:lnSpc>
                <a:spcPct val="106000"/>
              </a:lnSpc>
              <a:buFont typeface="Arial" panose="020B0604020202020204" pitchFamily="34" charset="0"/>
              <a:buChar char="•"/>
            </a:pPr>
            <a:r>
              <a:rPr lang="da-DK" sz="900" spc="-10">
                <a:solidFill>
                  <a:schemeClr val="tx2"/>
                </a:solidFill>
                <a:latin typeface="+mj-lt"/>
              </a:rPr>
              <a:t>(F) Construction and civil engineering</a:t>
            </a:r>
          </a:p>
          <a:p>
            <a:pPr marL="171450" indent="-171450" algn="l">
              <a:lnSpc>
                <a:spcPct val="106000"/>
              </a:lnSpc>
              <a:buFont typeface="Arial" panose="020B0604020202020204" pitchFamily="34" charset="0"/>
              <a:buChar char="•"/>
            </a:pPr>
            <a:r>
              <a:rPr lang="da-DK" sz="900" spc="-10">
                <a:solidFill>
                  <a:schemeClr val="tx2"/>
                </a:solidFill>
                <a:latin typeface="+mj-lt"/>
              </a:rPr>
              <a:t>(G) Wholesale and retail trade; Repair of motor vehicles and motorcycles</a:t>
            </a:r>
          </a:p>
          <a:p>
            <a:pPr marL="171450" indent="-171450" algn="l">
              <a:lnSpc>
                <a:spcPct val="106000"/>
              </a:lnSpc>
              <a:buFont typeface="Arial" panose="020B0604020202020204" pitchFamily="34" charset="0"/>
              <a:buChar char="•"/>
            </a:pPr>
            <a:r>
              <a:rPr lang="da-DK" sz="900" spc="-10">
                <a:solidFill>
                  <a:schemeClr val="tx2"/>
                </a:solidFill>
                <a:latin typeface="+mj-lt"/>
              </a:rPr>
              <a:t>(H) Transportation and freight handling</a:t>
            </a:r>
          </a:p>
          <a:p>
            <a:pPr marL="171450" indent="-171450" algn="l">
              <a:lnSpc>
                <a:spcPct val="106000"/>
              </a:lnSpc>
              <a:buFont typeface="Arial" panose="020B0604020202020204" pitchFamily="34" charset="0"/>
              <a:buChar char="•"/>
            </a:pPr>
            <a:r>
              <a:rPr lang="da-DK" sz="900" spc="-10">
                <a:solidFill>
                  <a:schemeClr val="tx2"/>
                </a:solidFill>
                <a:latin typeface="+mj-lt"/>
              </a:rPr>
              <a:t>(L) Real estate. </a:t>
            </a:r>
            <a:endParaRPr lang="da-DK" sz="900" spc="-10">
              <a:solidFill>
                <a:schemeClr val="tx2"/>
              </a:solidFill>
            </a:endParaRPr>
          </a:p>
          <a:p>
            <a:pPr algn="l">
              <a:lnSpc>
                <a:spcPct val="106000"/>
              </a:lnSpc>
              <a:spcBef>
                <a:spcPts val="800"/>
              </a:spcBef>
            </a:pPr>
            <a:r>
              <a:rPr lang="da-DK" sz="900" spc="-10">
                <a:solidFill>
                  <a:schemeClr val="tx2"/>
                </a:solidFill>
                <a:latin typeface="+mj-lt"/>
              </a:rPr>
              <a:t>You can get help finding your company's NACE code(s) using the </a:t>
            </a:r>
            <a:r>
              <a:rPr lang="da-DK" sz="900" spc="-10">
                <a:solidFill>
                  <a:srgbClr val="1B4529"/>
                </a:solidFill>
                <a:latin typeface="+mj-lt"/>
              </a:rPr>
              <a:t>Danish Business Authority's industry code tool. </a:t>
            </a:r>
            <a:r>
              <a:rPr lang="da-DK" sz="900" spc="-10">
                <a:solidFill>
                  <a:schemeClr val="tx2"/>
                </a:solidFill>
                <a:latin typeface="+mj-lt"/>
              </a:rPr>
              <a:t>The first four digits of your company's industry code make up the NACE code. The last two digits of the industry code are a Danish subdivision, which you do not need to disclose in the ESG template.</a:t>
            </a:r>
          </a:p>
          <a:p>
            <a:pPr algn="l">
              <a:lnSpc>
                <a:spcPct val="106000"/>
              </a:lnSpc>
              <a:spcBef>
                <a:spcPts val="800"/>
              </a:spcBef>
            </a:pPr>
            <a:r>
              <a:rPr lang="da-DK" sz="900" spc="-10">
                <a:solidFill>
                  <a:schemeClr val="tx2"/>
                </a:solidFill>
                <a:hlinkClick r:id="rId4">
                  <a:extLst>
                    <a:ext uri="{A12FA001-AC4F-418D-AE19-62706E023703}">
                      <ahyp:hlinkClr xmlns:ahyp="http://schemas.microsoft.com/office/drawing/2018/hyperlinkcolor" val="tx"/>
                    </a:ext>
                  </a:extLst>
                </a:hlinkClick>
              </a:rPr>
              <a:t>Find industry code and NACE code at Virk</a:t>
            </a:r>
            <a:r>
              <a:rPr lang="da-DK" sz="900" u="sng" spc="-10">
                <a:solidFill>
                  <a:schemeClr val="tx2"/>
                </a:solidFill>
              </a:rPr>
              <a:t>.</a:t>
            </a:r>
            <a:r>
              <a:rPr lang="da-DK" sz="900" spc="-10">
                <a:solidFill>
                  <a:schemeClr val="tx2"/>
                </a:solidFill>
              </a:rPr>
              <a:t>dk </a:t>
            </a:r>
            <a:endParaRPr lang="da-DK" sz="900" spc="-10">
              <a:solidFill>
                <a:schemeClr val="tx2"/>
              </a:solidFill>
              <a:hlinkClick r:id="rId5">
                <a:extLst>
                  <a:ext uri="{A12FA001-AC4F-418D-AE19-62706E023703}">
                    <ahyp:hlinkClr xmlns:ahyp="http://schemas.microsoft.com/office/drawing/2018/hyperlinkcolor" val="tx"/>
                  </a:ext>
                </a:extLst>
              </a:hlinkClick>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55970" y="1120641"/>
            <a:ext cx="257747" cy="232600"/>
          </a:xfrm>
          <a:prstGeom prst="rect">
            <a:avLst/>
          </a:prstGeom>
        </p:spPr>
      </p:pic>
      <p:sp>
        <p:nvSpPr>
          <p:cNvPr id="9" name="Rectangle 7">
            <a:extLst>
              <a:ext uri="{FF2B5EF4-FFF2-40B4-BE49-F238E27FC236}">
                <a16:creationId xmlns:a16="http://schemas.microsoft.com/office/drawing/2014/main" id="{623483D4-498B-B235-3276-0C2C192F1540}"/>
              </a:ext>
            </a:extLst>
          </p:cNvPr>
          <p:cNvSpPr/>
          <p:nvPr/>
        </p:nvSpPr>
        <p:spPr>
          <a:xfrm>
            <a:off x="518593" y="3589357"/>
            <a:ext cx="7354375" cy="8424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This data point only needs to be filled in if your company is both in a high climate impact sector (see NACE definition in the box to the right) and your company has NOT adopted a transition plan to mitigate climate change.</a:t>
            </a:r>
          </a:p>
          <a:p>
            <a:pPr>
              <a:lnSpc>
                <a:spcPct val="106000"/>
              </a:lnSpc>
            </a:pPr>
            <a:r>
              <a:rPr lang="da-DK" sz="900" spc="-10">
                <a:solidFill>
                  <a:schemeClr val="bg1"/>
                </a:solidFill>
              </a:rPr>
              <a:t> </a:t>
            </a:r>
          </a:p>
        </p:txBody>
      </p:sp>
      <p:graphicFrame>
        <p:nvGraphicFramePr>
          <p:cNvPr id="13" name="Table 21">
            <a:extLst>
              <a:ext uri="{FF2B5EF4-FFF2-40B4-BE49-F238E27FC236}">
                <a16:creationId xmlns:a16="http://schemas.microsoft.com/office/drawing/2014/main" id="{60394E66-F1DF-2C1C-1CDA-17DF2DA7445E}"/>
              </a:ext>
            </a:extLst>
          </p:cNvPr>
          <p:cNvGraphicFramePr>
            <a:graphicFrameLocks noGrp="1"/>
          </p:cNvGraphicFramePr>
          <p:nvPr>
            <p:extLst>
              <p:ext uri="{D42A27DB-BD31-4B8C-83A1-F6EECF244321}">
                <p14:modId xmlns:p14="http://schemas.microsoft.com/office/powerpoint/2010/main" val="456830620"/>
              </p:ext>
            </p:extLst>
          </p:nvPr>
        </p:nvGraphicFramePr>
        <p:xfrm>
          <a:off x="518593" y="4549604"/>
          <a:ext cx="7354374" cy="1259738"/>
        </p:xfrm>
        <a:graphic>
          <a:graphicData uri="http://schemas.openxmlformats.org/drawingml/2006/table">
            <a:tbl>
              <a:tblPr firstRow="1">
                <a:tableStyleId>{2A488322-F2BA-4B5B-9748-0D474271808F}</a:tableStyleId>
              </a:tblPr>
              <a:tblGrid>
                <a:gridCol w="3677187">
                  <a:extLst>
                    <a:ext uri="{9D8B030D-6E8A-4147-A177-3AD203B41FA5}">
                      <a16:colId xmlns:a16="http://schemas.microsoft.com/office/drawing/2014/main" val="2119413191"/>
                    </a:ext>
                  </a:extLst>
                </a:gridCol>
                <a:gridCol w="3677187">
                  <a:extLst>
                    <a:ext uri="{9D8B030D-6E8A-4147-A177-3AD203B41FA5}">
                      <a16:colId xmlns:a16="http://schemas.microsoft.com/office/drawing/2014/main" val="970155923"/>
                    </a:ext>
                  </a:extLst>
                </a:gridCol>
              </a:tblGrid>
              <a:tr h="327578">
                <a:tc gridSpan="2">
                  <a:txBody>
                    <a:bodyPr/>
                    <a:lstStyle/>
                    <a:p>
                      <a:pPr algn="l"/>
                      <a:r>
                        <a:rPr lang="da-DK" sz="900" b="1" noProof="0">
                          <a:solidFill>
                            <a:schemeClr val="tx2"/>
                          </a:solidFill>
                        </a:rPr>
                        <a:t>Upcoming </a:t>
                      </a:r>
                      <a:r>
                        <a:rPr lang="da-DK" sz="900" b="1" kern="1200" noProof="0">
                          <a:solidFill>
                            <a:schemeClr val="tx2"/>
                          </a:solidFill>
                          <a:latin typeface="+mn-lt"/>
                          <a:ea typeface="+mn-ea"/>
                          <a:cs typeface="+mn-cs"/>
                        </a:rPr>
                        <a:t>transition plan </a:t>
                      </a:r>
                      <a:r>
                        <a:rPr lang="da-DK" sz="900" b="0" noProof="0">
                          <a:solidFill>
                            <a:schemeClr val="tx2"/>
                          </a:solidFill>
                        </a:rPr>
                        <a:t>(item 56)</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l"/>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8680">
                <a:tc>
                  <a:txBody>
                    <a:bodyPr/>
                    <a:lstStyle/>
                    <a:p>
                      <a:pPr algn="l"/>
                      <a:r>
                        <a:rPr lang="da-DK" sz="900" b="1" kern="1200" noProof="0">
                          <a:solidFill>
                            <a:schemeClr val="accent2"/>
                          </a:solidFill>
                          <a:latin typeface="+mn-lt"/>
                          <a:ea typeface="+mn-ea"/>
                          <a:cs typeface="+mn-cs"/>
                        </a:rPr>
                        <a:t>[Insert company name] </a:t>
                      </a:r>
                      <a:r>
                        <a:rPr lang="da-DK" sz="900" b="1" kern="1200" noProof="0">
                          <a:solidFill>
                            <a:schemeClr val="tx2"/>
                          </a:solidFill>
                          <a:latin typeface="+mn-lt"/>
                          <a:ea typeface="+mn-ea"/>
                          <a:cs typeface="+mn-cs"/>
                        </a:rPr>
                        <a:t>will initiate a concrete transition plan </a:t>
                      </a:r>
                      <a:r>
                        <a:rPr lang="da-DK" sz="900" b="1" noProof="0">
                          <a:solidFill>
                            <a:schemeClr val="tx2"/>
                          </a:solidFill>
                        </a:rPr>
                        <a:t>to counteract climate change</a:t>
                      </a:r>
                      <a:endParaRPr lang="da-DK" sz="900" b="1" kern="120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b="0"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448680">
                <a:tc>
                  <a:txBody>
                    <a:bodyPr/>
                    <a:lstStyle/>
                    <a:p>
                      <a:pPr algn="l"/>
                      <a:r>
                        <a:rPr lang="da-DK" sz="900" b="1" kern="1200" noProof="0">
                          <a:solidFill>
                            <a:schemeClr val="tx2"/>
                          </a:solidFill>
                          <a:latin typeface="+mn-lt"/>
                          <a:ea typeface="+mn-ea"/>
                          <a:cs typeface="+mn-cs"/>
                        </a:rPr>
                        <a:t>Time of adoption of the transition plan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dirty="0">
                          <a:solidFill>
                            <a:schemeClr val="accent2"/>
                          </a:solidFill>
                        </a:rPr>
                        <a:t>[Fill in if you answered "YES" above: </a:t>
                      </a:r>
                    </a:p>
                    <a:p>
                      <a:pPr algn="l"/>
                      <a:r>
                        <a:rPr lang="da-DK" sz="900" b="0" noProof="0" dirty="0">
                          <a:solidFill>
                            <a:schemeClr val="accent2"/>
                          </a:solidFill>
                        </a:rPr>
                        <a:t>Insert time when your company </a:t>
                      </a:r>
                      <a:r>
                        <a:rPr lang="da-DK" sz="900" b="0" kern="1200" noProof="0" dirty="0">
                          <a:solidFill>
                            <a:schemeClr val="accent2"/>
                          </a:solidFill>
                          <a:latin typeface="+mn-lt"/>
                          <a:ea typeface="+mn-ea"/>
                          <a:cs typeface="+mn-cs"/>
                        </a:rPr>
                        <a:t>will adopt a concrete transition plan to mitigate climate change]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096352"/>
                  </a:ext>
                </a:extLst>
              </a:tr>
            </a:tbl>
          </a:graphicData>
        </a:graphic>
      </p:graphicFrame>
      <p:graphicFrame>
        <p:nvGraphicFramePr>
          <p:cNvPr id="12" name="Table 21">
            <a:extLst>
              <a:ext uri="{FF2B5EF4-FFF2-40B4-BE49-F238E27FC236}">
                <a16:creationId xmlns:a16="http://schemas.microsoft.com/office/drawing/2014/main" id="{EF0A7234-75D3-BD9B-6E3A-4C179BDAF467}"/>
              </a:ext>
            </a:extLst>
          </p:cNvPr>
          <p:cNvGraphicFramePr>
            <a:graphicFrameLocks noGrp="1"/>
          </p:cNvGraphicFramePr>
          <p:nvPr>
            <p:extLst>
              <p:ext uri="{D42A27DB-BD31-4B8C-83A1-F6EECF244321}">
                <p14:modId xmlns:p14="http://schemas.microsoft.com/office/powerpoint/2010/main" val="1847367956"/>
              </p:ext>
            </p:extLst>
          </p:nvPr>
        </p:nvGraphicFramePr>
        <p:xfrm>
          <a:off x="518593" y="1964271"/>
          <a:ext cx="7354374" cy="1474065"/>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278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[Insert company name]'s </a:t>
                      </a:r>
                      <a:r>
                        <a:rPr lang="da-DK" sz="900" b="1" noProof="0">
                          <a:solidFill>
                            <a:schemeClr val="tx2"/>
                          </a:solidFill>
                        </a:rPr>
                        <a:t>Climate Change Mitigation </a:t>
                      </a:r>
                      <a:r>
                        <a:rPr lang="da-DK" sz="900" b="1" kern="1200" noProof="0">
                          <a:solidFill>
                            <a:schemeClr val="tx2"/>
                          </a:solidFill>
                          <a:latin typeface="+mn-lt"/>
                          <a:ea typeface="+mn-ea"/>
                          <a:cs typeface="+mn-cs"/>
                        </a:rPr>
                        <a:t>Transition Plan </a:t>
                      </a:r>
                      <a:r>
                        <a:rPr lang="da-DK" sz="900" b="0" noProof="0">
                          <a:solidFill>
                            <a:schemeClr val="tx2"/>
                          </a:solidFill>
                        </a:rPr>
                        <a:t>(item 55)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1195400">
                <a:tc>
                  <a:txBody>
                    <a:bodyPr/>
                    <a:lstStyle/>
                    <a:p>
                      <a:pPr algn="l"/>
                      <a:r>
                        <a:rPr lang="da-DK" sz="900" b="0" noProof="0" dirty="0">
                          <a:solidFill>
                            <a:schemeClr val="accent2"/>
                          </a:solidFill>
                        </a:rPr>
                        <a:t>[Insert description of your company's plan to mitigate climate change, including a description of how your company contributes to reducing CO₂e emissions]</a:t>
                      </a:r>
                    </a:p>
                    <a:p>
                      <a:pPr algn="l"/>
                      <a:endParaRPr lang="da-DK" sz="900" b="0" noProof="0" dirty="0">
                        <a:solidFill>
                          <a:schemeClr val="accent2"/>
                        </a:solidFill>
                      </a:endParaRPr>
                    </a:p>
                    <a:p>
                      <a:pPr algn="l"/>
                      <a:endParaRPr lang="da-DK"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3664915"/>
            <a:ext cx="207455" cy="232601"/>
          </a:xfrm>
          <a:prstGeom prst="rect">
            <a:avLst/>
          </a:prstGeom>
        </p:spPr>
      </p:pic>
      <p:pic>
        <p:nvPicPr>
          <p:cNvPr id="7" name="Graphic 15">
            <a:extLst>
              <a:ext uri="{FF2B5EF4-FFF2-40B4-BE49-F238E27FC236}">
                <a16:creationId xmlns:a16="http://schemas.microsoft.com/office/drawing/2014/main" id="{C2CC3A61-9F08-11D4-1A8D-31C837E05F7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3102" y="4555954"/>
            <a:ext cx="83482" cy="88700"/>
          </a:xfrm>
          <a:prstGeom prst="rect">
            <a:avLst/>
          </a:prstGeom>
        </p:spPr>
      </p:pic>
    </p:spTree>
    <p:extLst>
      <p:ext uri="{BB962C8B-B14F-4D97-AF65-F5344CB8AC3E}">
        <p14:creationId xmlns:p14="http://schemas.microsoft.com/office/powerpoint/2010/main" val="506012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a:solidFill>
                  <a:schemeClr val="tx2"/>
                </a:solidFill>
              </a:rPr>
              <a:t>Climate risks (C4)</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The tables below should only be completed if your company has identified climate-related risks and/or climate-related transition risks that could negatively impact your business (item 57).</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31</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4" name="Rectangle 2">
            <a:extLst>
              <a:ext uri="{FF2B5EF4-FFF2-40B4-BE49-F238E27FC236}">
                <a16:creationId xmlns:a16="http://schemas.microsoft.com/office/drawing/2014/main" id="{68E1EA8E-D20C-9290-04AB-2476B5D65892}"/>
              </a:ext>
            </a:extLst>
          </p:cNvPr>
          <p:cNvSpPr/>
          <p:nvPr/>
        </p:nvSpPr>
        <p:spPr>
          <a:xfrm>
            <a:off x="8172996" y="1016000"/>
            <a:ext cx="3511004" cy="42235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highlight>
                <a:srgbClr val="FFFF00"/>
              </a:highlight>
            </a:endParaRPr>
          </a:p>
          <a:p>
            <a:pPr algn="l">
              <a:lnSpc>
                <a:spcPct val="106000"/>
              </a:lnSpc>
            </a:pPr>
            <a:r>
              <a:rPr lang="da-DK" sz="900" b="1" spc="-10">
                <a:solidFill>
                  <a:schemeClr val="tx2"/>
                </a:solidFill>
                <a:latin typeface="+mj-lt"/>
              </a:rPr>
              <a:t>Climate-related risks </a:t>
            </a:r>
            <a:br>
              <a:rPr lang="da-DK" sz="900" spc="-10">
                <a:solidFill>
                  <a:schemeClr val="tx2"/>
                </a:solidFill>
                <a:latin typeface="+mj-lt"/>
              </a:rPr>
            </a:br>
            <a:r>
              <a:rPr lang="da-DK" sz="900" spc="-10">
                <a:solidFill>
                  <a:schemeClr val="tx2"/>
                </a:solidFill>
                <a:latin typeface="+mj-lt"/>
              </a:rPr>
              <a:t>Climate-related risks is a term for the physical risks arising from climate change that can affect your business.</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Climate-related risks can be divided into: </a:t>
            </a:r>
          </a:p>
          <a:p>
            <a:pPr marL="171450" indent="-171450" algn="l">
              <a:lnSpc>
                <a:spcPct val="106000"/>
              </a:lnSpc>
              <a:buFont typeface="Arial" panose="020B0604020202020204" pitchFamily="34" charset="0"/>
              <a:buChar char="•"/>
            </a:pPr>
            <a:r>
              <a:rPr lang="da-DK" sz="900" u="sng" spc="-10">
                <a:solidFill>
                  <a:schemeClr val="tx2"/>
                </a:solidFill>
                <a:latin typeface="+mj-lt"/>
              </a:rPr>
              <a:t>Acute hazards </a:t>
            </a:r>
            <a:r>
              <a:rPr lang="da-DK" sz="900" spc="-10">
                <a:solidFill>
                  <a:schemeClr val="tx2"/>
                </a:solidFill>
                <a:latin typeface="+mj-lt"/>
              </a:rPr>
              <a:t>arising from specific events, such as droughts, floods, extreme rainfall and forest fires.</a:t>
            </a:r>
          </a:p>
          <a:p>
            <a:pPr marL="171450" indent="-171450" algn="l">
              <a:lnSpc>
                <a:spcPct val="106000"/>
              </a:lnSpc>
              <a:buFont typeface="Arial" panose="020B0604020202020204" pitchFamily="34" charset="0"/>
              <a:buChar char="•"/>
            </a:pPr>
            <a:r>
              <a:rPr lang="da-DK" sz="900" u="sng" spc="-10">
                <a:solidFill>
                  <a:schemeClr val="tx2"/>
                </a:solidFill>
                <a:latin typeface="+mj-lt"/>
              </a:rPr>
              <a:t>Chronic hazards </a:t>
            </a:r>
            <a:r>
              <a:rPr lang="da-DK" sz="900" spc="-10">
                <a:solidFill>
                  <a:schemeClr val="tx2"/>
                </a:solidFill>
                <a:latin typeface="+mj-lt"/>
              </a:rPr>
              <a:t>that occur as a consequence of long-term changes in climate, for example: changing temperatures, sea level rise and soil erosion.</a:t>
            </a:r>
          </a:p>
          <a:p>
            <a:pPr>
              <a:lnSpc>
                <a:spcPct val="106000"/>
              </a:lnSpc>
            </a:pPr>
            <a:r>
              <a:rPr lang="da-DK" sz="900" spc="-10">
                <a:solidFill>
                  <a:schemeClr val="tx2"/>
                </a:solidFill>
              </a:rPr>
              <a:t>(cf. item 228) </a:t>
            </a:r>
            <a:endParaRPr lang="da-DK" sz="900" spc="-10">
              <a:solidFill>
                <a:schemeClr val="tx2"/>
              </a:solidFill>
              <a:latin typeface="+mj-lt"/>
            </a:endParaRP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Climate-related transition risks</a:t>
            </a:r>
          </a:p>
          <a:p>
            <a:pPr algn="l">
              <a:lnSpc>
                <a:spcPct val="106000"/>
              </a:lnSpc>
            </a:pPr>
            <a:r>
              <a:rPr lang="da-DK" sz="900" spc="-10">
                <a:solidFill>
                  <a:schemeClr val="tx2"/>
                </a:solidFill>
              </a:rPr>
              <a:t>Transition risks for your business can be, for example: </a:t>
            </a:r>
          </a:p>
          <a:p>
            <a:pPr marL="171450" indent="-171450" algn="l">
              <a:lnSpc>
                <a:spcPct val="106000"/>
              </a:lnSpc>
              <a:buFont typeface="Arial" panose="020B0604020202020204" pitchFamily="34" charset="0"/>
              <a:buChar char="•"/>
            </a:pPr>
            <a:r>
              <a:rPr lang="da-DK" sz="900" spc="-10">
                <a:solidFill>
                  <a:schemeClr val="tx2"/>
                </a:solidFill>
              </a:rPr>
              <a:t>Policy- and law-based (e.g. increased CO₂e reporting requirements) </a:t>
            </a:r>
          </a:p>
          <a:p>
            <a:pPr marL="171450" indent="-171450" algn="l">
              <a:lnSpc>
                <a:spcPct val="106000"/>
              </a:lnSpc>
              <a:buFont typeface="Arial" panose="020B0604020202020204" pitchFamily="34" charset="0"/>
              <a:buChar char="•"/>
            </a:pPr>
            <a:r>
              <a:rPr lang="da-DK" sz="900" spc="-10">
                <a:solidFill>
                  <a:schemeClr val="tx2"/>
                </a:solidFill>
              </a:rPr>
              <a:t>Technology-based (e.g. costs of transitioning to low-emission technology) </a:t>
            </a:r>
          </a:p>
          <a:p>
            <a:pPr marL="171450" indent="-171450" algn="l">
              <a:lnSpc>
                <a:spcPct val="106000"/>
              </a:lnSpc>
              <a:buFont typeface="Arial" panose="020B0604020202020204" pitchFamily="34" charset="0"/>
              <a:buChar char="•"/>
            </a:pPr>
            <a:r>
              <a:rPr lang="da-DK" sz="900" spc="-10">
                <a:solidFill>
                  <a:schemeClr val="tx2"/>
                </a:solidFill>
              </a:rPr>
              <a:t>Market-based (e.g. increased raw material costs)</a:t>
            </a:r>
          </a:p>
          <a:p>
            <a:pPr marL="171450" indent="-171450" algn="l">
              <a:lnSpc>
                <a:spcPct val="106000"/>
              </a:lnSpc>
              <a:buFont typeface="Arial" panose="020B0604020202020204" pitchFamily="34" charset="0"/>
              <a:buChar char="•"/>
            </a:pPr>
            <a:r>
              <a:rPr lang="da-DK" sz="900" spc="-10">
                <a:solidFill>
                  <a:schemeClr val="tx2"/>
                </a:solidFill>
              </a:rPr>
              <a:t>Reputation-based (e.g. increased awareness and concern among your stakeholders).</a:t>
            </a:r>
          </a:p>
          <a:p>
            <a:pPr algn="l">
              <a:lnSpc>
                <a:spcPct val="106000"/>
              </a:lnSpc>
            </a:pPr>
            <a:r>
              <a:rPr lang="da-DK" sz="900" spc="-10">
                <a:solidFill>
                  <a:schemeClr val="tx2"/>
                </a:solidFill>
              </a:rPr>
              <a:t>(cf. item 229) </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55970" y="1120641"/>
            <a:ext cx="257747" cy="232600"/>
          </a:xfrm>
          <a:prstGeom prst="rect">
            <a:avLst/>
          </a:prstGeom>
        </p:spPr>
      </p:pic>
      <p:graphicFrame>
        <p:nvGraphicFramePr>
          <p:cNvPr id="12" name="Table 21">
            <a:extLst>
              <a:ext uri="{FF2B5EF4-FFF2-40B4-BE49-F238E27FC236}">
                <a16:creationId xmlns:a16="http://schemas.microsoft.com/office/drawing/2014/main" id="{EF0A7234-75D3-BD9B-6E3A-4C179BDAF467}"/>
              </a:ext>
            </a:extLst>
          </p:cNvPr>
          <p:cNvGraphicFramePr>
            <a:graphicFrameLocks noGrp="1"/>
          </p:cNvGraphicFramePr>
          <p:nvPr>
            <p:extLst>
              <p:ext uri="{D42A27DB-BD31-4B8C-83A1-F6EECF244321}">
                <p14:modId xmlns:p14="http://schemas.microsoft.com/office/powerpoint/2010/main" val="3500490278"/>
              </p:ext>
            </p:extLst>
          </p:nvPr>
        </p:nvGraphicFramePr>
        <p:xfrm>
          <a:off x="518593" y="1964271"/>
          <a:ext cx="7354374" cy="953890"/>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173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Description of climate-related risks and/or climate-related transition risks </a:t>
                      </a:r>
                      <a:r>
                        <a:rPr lang="da-DK" sz="900" b="0" noProof="0">
                          <a:solidFill>
                            <a:schemeClr val="tx2"/>
                          </a:solidFill>
                        </a:rPr>
                        <a:t>(item 57a)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744730">
                <a:tc>
                  <a:txBody>
                    <a:bodyPr/>
                    <a:lstStyle/>
                    <a:p>
                      <a:pPr algn="l"/>
                      <a:r>
                        <a:rPr lang="da-DK" sz="900" b="0" dirty="0">
                          <a:solidFill>
                            <a:schemeClr val="accent2"/>
                          </a:solidFill>
                        </a:rPr>
                        <a:t>[Insert a brief description of the climate-related risk(s), including transition risks, that could negatively impact your business].</a:t>
                      </a:r>
                    </a:p>
                    <a:p>
                      <a:pPr algn="l"/>
                      <a:endParaRPr lang="da-DK" sz="900" b="0" dirty="0">
                        <a:solidFill>
                          <a:schemeClr val="accent2"/>
                        </a:solidFill>
                      </a:endParaRPr>
                    </a:p>
                    <a:p>
                      <a:pPr algn="l"/>
                      <a:endParaRPr lang="da-DK" sz="900" b="0" noProof="0" dirty="0">
                        <a:solidFill>
                          <a:schemeClr val="accent2"/>
                        </a:solidFill>
                      </a:endParaRPr>
                    </a:p>
                    <a:p>
                      <a:pPr algn="l"/>
                      <a:endParaRPr lang="da-DK" sz="900" b="0" noProof="0" dirty="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3774751"/>
            <a:ext cx="207455" cy="232601"/>
          </a:xfrm>
          <a:prstGeom prst="rect">
            <a:avLst/>
          </a:prstGeom>
        </p:spPr>
      </p:pic>
      <p:graphicFrame>
        <p:nvGraphicFramePr>
          <p:cNvPr id="15" name="Table 21">
            <a:extLst>
              <a:ext uri="{FF2B5EF4-FFF2-40B4-BE49-F238E27FC236}">
                <a16:creationId xmlns:a16="http://schemas.microsoft.com/office/drawing/2014/main" id="{DD895E04-8897-AE3F-264A-E2589D5CA55B}"/>
              </a:ext>
            </a:extLst>
          </p:cNvPr>
          <p:cNvGraphicFramePr>
            <a:graphicFrameLocks noGrp="1"/>
          </p:cNvGraphicFramePr>
          <p:nvPr>
            <p:extLst>
              <p:ext uri="{D42A27DB-BD31-4B8C-83A1-F6EECF244321}">
                <p14:modId xmlns:p14="http://schemas.microsoft.com/office/powerpoint/2010/main" val="1595963795"/>
              </p:ext>
            </p:extLst>
          </p:nvPr>
        </p:nvGraphicFramePr>
        <p:xfrm>
          <a:off x="518593" y="3077553"/>
          <a:ext cx="7354374" cy="2358725"/>
        </p:xfrm>
        <a:graphic>
          <a:graphicData uri="http://schemas.openxmlformats.org/drawingml/2006/table">
            <a:tbl>
              <a:tblPr firstRow="1">
                <a:tableStyleId>{2A488322-F2BA-4B5B-9748-0D474271808F}</a:tableStyleId>
              </a:tblPr>
              <a:tblGrid>
                <a:gridCol w="2451458">
                  <a:extLst>
                    <a:ext uri="{9D8B030D-6E8A-4147-A177-3AD203B41FA5}">
                      <a16:colId xmlns:a16="http://schemas.microsoft.com/office/drawing/2014/main" val="2119413191"/>
                    </a:ext>
                  </a:extLst>
                </a:gridCol>
                <a:gridCol w="2451458">
                  <a:extLst>
                    <a:ext uri="{9D8B030D-6E8A-4147-A177-3AD203B41FA5}">
                      <a16:colId xmlns:a16="http://schemas.microsoft.com/office/drawing/2014/main" val="1944852659"/>
                    </a:ext>
                  </a:extLst>
                </a:gridCol>
                <a:gridCol w="2451458">
                  <a:extLst>
                    <a:ext uri="{9D8B030D-6E8A-4147-A177-3AD203B41FA5}">
                      <a16:colId xmlns:a16="http://schemas.microsoft.com/office/drawing/2014/main" val="724729059"/>
                    </a:ext>
                  </a:extLst>
                </a:gridCol>
              </a:tblGrid>
              <a:tr h="4851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[Insert name of business]'s </a:t>
                      </a:r>
                      <a:r>
                        <a:rPr lang="da-DK" sz="900" b="1" noProof="0">
                          <a:solidFill>
                            <a:schemeClr val="tx2"/>
                          </a:solidFill>
                        </a:rPr>
                        <a:t>exposure and vulnerability to the listed risks by </a:t>
                      </a:r>
                      <a:r>
                        <a:rPr lang="da-DK" sz="900" b="1" kern="1200" noProof="0">
                          <a:solidFill>
                            <a:schemeClr val="accent2"/>
                          </a:solidFill>
                          <a:latin typeface="+mn-lt"/>
                          <a:ea typeface="+mn-ea"/>
                          <a:cs typeface="+mn-cs"/>
                        </a:rPr>
                        <a:t>[insert name of business] </a:t>
                      </a:r>
                      <a:r>
                        <a:rPr lang="da-DK" sz="900" kern="1200" spc="-10" noProof="0">
                          <a:solidFill>
                            <a:schemeClr val="tx2"/>
                          </a:solidFill>
                          <a:latin typeface="+mj-lt"/>
                          <a:ea typeface="+mn-ea"/>
                          <a:cs typeface="+mn-cs"/>
                        </a:rPr>
                        <a:t>assets, activities and value chain </a:t>
                      </a:r>
                      <a:r>
                        <a:rPr lang="da-DK" sz="900" b="0" kern="1200" spc="-10" noProof="0">
                          <a:solidFill>
                            <a:schemeClr val="tx2"/>
                          </a:solidFill>
                          <a:latin typeface="+mj-lt"/>
                          <a:ea typeface="+mn-ea"/>
                          <a:cs typeface="+mn-cs"/>
                        </a:rPr>
                        <a:t>(</a:t>
                      </a:r>
                      <a:r>
                        <a:rPr lang="da-DK" sz="900" b="0" noProof="0">
                          <a:solidFill>
                            <a:schemeClr val="tx2"/>
                          </a:solidFill>
                        </a:rPr>
                        <a:t>item 57b</a:t>
                      </a:r>
                      <a:r>
                        <a:rPr lang="da-DK" sz="900" b="0" kern="1200" spc="-10" noProof="0">
                          <a:solidFill>
                            <a:schemeClr val="tx2"/>
                          </a:solidFill>
                          <a:latin typeface="+mj-lt"/>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891254596"/>
                  </a:ext>
                </a:extLst>
              </a:tr>
              <a:tr h="5671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Activate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My activities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Value chain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[Insert a brief description of how you have assessed the climate-related risks in relation to your company's </a:t>
                      </a:r>
                      <a:r>
                        <a:rPr lang="da-DK" sz="900" b="1" u="sng">
                          <a:solidFill>
                            <a:schemeClr val="accent2"/>
                          </a:solidFill>
                        </a:rPr>
                        <a:t>assets</a:t>
                      </a:r>
                      <a:r>
                        <a:rPr lang="da-DK" sz="900" b="0" u="sng">
                          <a:solidFill>
                            <a:schemeClr val="accent2"/>
                          </a:solidFill>
                        </a:rPr>
                        <a:t>. </a:t>
                      </a:r>
                      <a:r>
                        <a:rPr lang="da-DK" sz="900" b="0" u="none">
                          <a:solidFill>
                            <a:schemeClr val="accent2"/>
                          </a:solidFill>
                        </a:rPr>
                        <a:t>You must describe both how you have assessed </a:t>
                      </a:r>
                      <a:r>
                        <a:rPr lang="da-DK" sz="900" b="1" u="sng">
                          <a:solidFill>
                            <a:schemeClr val="accent2"/>
                          </a:solidFill>
                        </a:rPr>
                        <a:t>the exposure to </a:t>
                      </a:r>
                      <a:r>
                        <a:rPr lang="da-DK" sz="900" b="0" u="none">
                          <a:solidFill>
                            <a:schemeClr val="accent2"/>
                          </a:solidFill>
                        </a:rPr>
                        <a:t>your company's assets and how you have assessed </a:t>
                      </a:r>
                      <a:r>
                        <a:rPr lang="da-DK" sz="900" b="1" u="sng">
                          <a:solidFill>
                            <a:schemeClr val="accent2"/>
                          </a:solidFill>
                        </a:rPr>
                        <a:t>the vulnerability of </a:t>
                      </a:r>
                      <a:r>
                        <a:rPr lang="da-DK" sz="900" b="0" u="none">
                          <a:solidFill>
                            <a:schemeClr val="accent2"/>
                          </a:solidFill>
                        </a:rPr>
                        <a:t>your company's assets - this must be done in relation to the risks you have described in the table above (item 57b)]</a:t>
                      </a:r>
                      <a:endParaRPr lang="da-DK" sz="900" b="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[Insert a brief description of how you have assessed the climate-related risks in relation to your company's </a:t>
                      </a:r>
                      <a:r>
                        <a:rPr lang="da-DK" sz="900" b="1" u="sng">
                          <a:solidFill>
                            <a:schemeClr val="accent2"/>
                          </a:solidFill>
                        </a:rPr>
                        <a:t>activities</a:t>
                      </a:r>
                      <a:r>
                        <a:rPr lang="da-DK" sz="900" b="0" u="sng">
                          <a:solidFill>
                            <a:schemeClr val="accent2"/>
                          </a:solidFill>
                        </a:rPr>
                        <a:t>. </a:t>
                      </a:r>
                      <a:r>
                        <a:rPr lang="da-DK" sz="900" b="0" u="none">
                          <a:solidFill>
                            <a:schemeClr val="accent2"/>
                          </a:solidFill>
                        </a:rPr>
                        <a:t>You must describe both how you have assessed </a:t>
                      </a:r>
                      <a:r>
                        <a:rPr lang="da-DK" sz="900" b="1" u="sng">
                          <a:solidFill>
                            <a:schemeClr val="accent2"/>
                          </a:solidFill>
                        </a:rPr>
                        <a:t>the exposure to </a:t>
                      </a:r>
                      <a:r>
                        <a:rPr lang="da-DK" sz="900" b="0" u="none">
                          <a:solidFill>
                            <a:schemeClr val="accent2"/>
                          </a:solidFill>
                        </a:rPr>
                        <a:t>your company's assets and how you have assessed </a:t>
                      </a:r>
                      <a:r>
                        <a:rPr lang="da-DK" sz="900" b="1" u="sng">
                          <a:solidFill>
                            <a:schemeClr val="accent2"/>
                          </a:solidFill>
                        </a:rPr>
                        <a:t>the vulnerability </a:t>
                      </a:r>
                      <a:r>
                        <a:rPr lang="da-DK" sz="900" b="0" u="none">
                          <a:solidFill>
                            <a:schemeClr val="accent2"/>
                          </a:solidFill>
                        </a:rPr>
                        <a:t>of your company's assets - this must be done in relation to the risks you have described in the table above (item 57b)]</a:t>
                      </a:r>
                      <a:endParaRPr lang="da-DK" sz="900" b="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[Insert a brief description of how you have assessed the climate-related risks in relation to your company's </a:t>
                      </a:r>
                      <a:r>
                        <a:rPr lang="da-DK" sz="900" b="1" u="sng" dirty="0">
                          <a:solidFill>
                            <a:schemeClr val="accent2"/>
                          </a:solidFill>
                        </a:rPr>
                        <a:t>value chain</a:t>
                      </a:r>
                      <a:r>
                        <a:rPr lang="da-DK" sz="900" b="0" u="sng" dirty="0">
                          <a:solidFill>
                            <a:schemeClr val="accent2"/>
                          </a:solidFill>
                        </a:rPr>
                        <a:t>. </a:t>
                      </a:r>
                      <a:r>
                        <a:rPr lang="da-DK" sz="900" b="0" u="none" dirty="0">
                          <a:solidFill>
                            <a:schemeClr val="accent2"/>
                          </a:solidFill>
                        </a:rPr>
                        <a:t>You must describe both how you have assessed </a:t>
                      </a:r>
                      <a:r>
                        <a:rPr lang="da-DK" sz="900" b="1" u="sng" dirty="0">
                          <a:solidFill>
                            <a:schemeClr val="accent2"/>
                          </a:solidFill>
                        </a:rPr>
                        <a:t>the exposure to </a:t>
                      </a:r>
                      <a:r>
                        <a:rPr lang="da-DK" sz="900" b="0" u="none" dirty="0">
                          <a:solidFill>
                            <a:schemeClr val="accent2"/>
                          </a:solidFill>
                        </a:rPr>
                        <a:t>your company's assets and how you have assessed </a:t>
                      </a:r>
                      <a:r>
                        <a:rPr lang="da-DK" sz="900" b="1" u="sng" dirty="0">
                          <a:solidFill>
                            <a:schemeClr val="accent2"/>
                          </a:solidFill>
                        </a:rPr>
                        <a:t>the vulnerability </a:t>
                      </a:r>
                      <a:r>
                        <a:rPr lang="da-DK" sz="900" b="0" u="none" dirty="0">
                          <a:solidFill>
                            <a:schemeClr val="accent2"/>
                          </a:solidFill>
                        </a:rPr>
                        <a:t>of your company's assets - this must be done in relation to the risks you have described in the table above (item 57b)]</a:t>
                      </a:r>
                      <a:endParaRPr lang="da-DK" sz="900" b="0" dirty="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Tree>
    <p:extLst>
      <p:ext uri="{BB962C8B-B14F-4D97-AF65-F5344CB8AC3E}">
        <p14:creationId xmlns:p14="http://schemas.microsoft.com/office/powerpoint/2010/main" val="1433201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a:solidFill>
                  <a:schemeClr val="tx2"/>
                </a:solidFill>
              </a:rPr>
              <a:t>Climate risks (C4) - continued</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757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The tables below should only be completed if your company has identified climate-related risks and/or climate-related transition risks that could negatively impact your business (item 57).</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32</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4" name="Rectangle 2">
            <a:extLst>
              <a:ext uri="{FF2B5EF4-FFF2-40B4-BE49-F238E27FC236}">
                <a16:creationId xmlns:a16="http://schemas.microsoft.com/office/drawing/2014/main" id="{68E1EA8E-D20C-9290-04AB-2476B5D65892}"/>
              </a:ext>
            </a:extLst>
          </p:cNvPr>
          <p:cNvSpPr/>
          <p:nvPr/>
        </p:nvSpPr>
        <p:spPr>
          <a:xfrm>
            <a:off x="8162397" y="1016003"/>
            <a:ext cx="3511004" cy="234899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a:solidFill>
                  <a:schemeClr val="tx2"/>
                </a:solidFill>
              </a:rPr>
              <a:t>Time horizon</a:t>
            </a:r>
            <a:endParaRPr lang="da-DK" sz="900">
              <a:solidFill>
                <a:schemeClr val="tx2"/>
              </a:solidFill>
            </a:endParaRPr>
          </a:p>
          <a:p>
            <a:pPr algn="l">
              <a:lnSpc>
                <a:spcPct val="106000"/>
              </a:lnSpc>
            </a:pPr>
            <a:r>
              <a:rPr lang="da-DK" sz="900">
                <a:solidFill>
                  <a:schemeClr val="tx2"/>
                </a:solidFill>
              </a:rPr>
              <a:t>In </a:t>
            </a:r>
            <a:r>
              <a:rPr lang="da-DK" sz="900" err="1">
                <a:solidFill>
                  <a:schemeClr val="tx2"/>
                </a:solidFill>
              </a:rPr>
              <a:t>sustainability reporting, </a:t>
            </a:r>
            <a:r>
              <a:rPr lang="da-DK" sz="900">
                <a:solidFill>
                  <a:schemeClr val="tx2"/>
                </a:solidFill>
              </a:rPr>
              <a:t>there is a certain way of defining time horizons:</a:t>
            </a:r>
          </a:p>
          <a:p>
            <a:pPr marL="171450" indent="-171450" algn="l">
              <a:lnSpc>
                <a:spcPct val="106000"/>
              </a:lnSpc>
              <a:buFont typeface="Arial" panose="020B0604020202020204" pitchFamily="34" charset="0"/>
              <a:buChar char="•"/>
            </a:pPr>
            <a:r>
              <a:rPr lang="da-DK" sz="900">
                <a:solidFill>
                  <a:schemeClr val="tx2"/>
                </a:solidFill>
              </a:rPr>
              <a:t>Short term (within 1 year)</a:t>
            </a:r>
          </a:p>
          <a:p>
            <a:pPr marL="171450" indent="-171450" algn="l">
              <a:lnSpc>
                <a:spcPct val="106000"/>
              </a:lnSpc>
              <a:buFont typeface="Arial" panose="020B0604020202020204" pitchFamily="34" charset="0"/>
              <a:buChar char="•"/>
            </a:pPr>
            <a:r>
              <a:rPr lang="da-DK" sz="900">
                <a:solidFill>
                  <a:schemeClr val="tx2"/>
                </a:solidFill>
              </a:rPr>
              <a:t>Medium long term (2-5 years)</a:t>
            </a:r>
          </a:p>
          <a:p>
            <a:pPr marL="171450" indent="-171450" algn="l">
              <a:lnSpc>
                <a:spcPct val="106000"/>
              </a:lnSpc>
              <a:buFont typeface="Arial" panose="020B0604020202020204" pitchFamily="34" charset="0"/>
              <a:buChar char="•"/>
            </a:pPr>
            <a:r>
              <a:rPr lang="da-DK" sz="900">
                <a:solidFill>
                  <a:schemeClr val="tx2"/>
                </a:solidFill>
              </a:rPr>
              <a:t>Long term (over 5 years)</a:t>
            </a:r>
            <a:endParaRPr lang="da-DK" sz="900" b="1">
              <a:solidFill>
                <a:schemeClr val="tx2"/>
              </a:solidFill>
            </a:endParaRPr>
          </a:p>
          <a:p>
            <a:pPr algn="l">
              <a:lnSpc>
                <a:spcPct val="106000"/>
              </a:lnSpc>
            </a:pPr>
            <a:endParaRPr lang="da-DK" sz="900" b="1">
              <a:solidFill>
                <a:schemeClr val="tx2"/>
              </a:solidFill>
            </a:endParaRPr>
          </a:p>
          <a:p>
            <a:pPr algn="l">
              <a:lnSpc>
                <a:spcPct val="106000"/>
              </a:lnSpc>
            </a:pPr>
            <a:r>
              <a:rPr lang="da-DK" sz="900" b="1">
                <a:solidFill>
                  <a:schemeClr val="tx2"/>
                </a:solidFill>
              </a:rPr>
              <a:t>Climate adaptation</a:t>
            </a:r>
          </a:p>
          <a:p>
            <a:pPr algn="l">
              <a:lnSpc>
                <a:spcPct val="106000"/>
              </a:lnSpc>
            </a:pPr>
            <a:r>
              <a:rPr lang="da-DK" sz="900" spc="-10">
                <a:solidFill>
                  <a:schemeClr val="tx2"/>
                </a:solidFill>
              </a:rPr>
              <a:t>Climate adaptation in this context means that your business adapts to the current and potential effects of climate change that are expected to impact your business.</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55970" y="1120641"/>
            <a:ext cx="257747" cy="232600"/>
          </a:xfrm>
          <a:prstGeom prst="rect">
            <a:avLst/>
          </a:prstGeom>
        </p:spPr>
      </p:pic>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3774751"/>
            <a:ext cx="207455" cy="232601"/>
          </a:xfrm>
          <a:prstGeom prst="rect">
            <a:avLst/>
          </a:prstGeom>
        </p:spPr>
      </p:pic>
      <p:graphicFrame>
        <p:nvGraphicFramePr>
          <p:cNvPr id="11" name="Table 12">
            <a:extLst>
              <a:ext uri="{FF2B5EF4-FFF2-40B4-BE49-F238E27FC236}">
                <a16:creationId xmlns:a16="http://schemas.microsoft.com/office/drawing/2014/main" id="{CAD41D44-939E-C4FF-1113-82A980FA8798}"/>
              </a:ext>
            </a:extLst>
          </p:cNvPr>
          <p:cNvGraphicFramePr>
            <a:graphicFrameLocks noGrp="1"/>
          </p:cNvGraphicFramePr>
          <p:nvPr>
            <p:extLst>
              <p:ext uri="{D42A27DB-BD31-4B8C-83A1-F6EECF244321}">
                <p14:modId xmlns:p14="http://schemas.microsoft.com/office/powerpoint/2010/main" val="486993946"/>
              </p:ext>
            </p:extLst>
          </p:nvPr>
        </p:nvGraphicFramePr>
        <p:xfrm>
          <a:off x="514624" y="3134089"/>
          <a:ext cx="7362323" cy="918337"/>
        </p:xfrm>
        <a:graphic>
          <a:graphicData uri="http://schemas.openxmlformats.org/drawingml/2006/table">
            <a:tbl>
              <a:tblPr firstRow="1">
                <a:tableStyleId>{2A488322-F2BA-4B5B-9748-0D474271808F}</a:tableStyleId>
              </a:tblPr>
              <a:tblGrid>
                <a:gridCol w="3850449">
                  <a:extLst>
                    <a:ext uri="{9D8B030D-6E8A-4147-A177-3AD203B41FA5}">
                      <a16:colId xmlns:a16="http://schemas.microsoft.com/office/drawing/2014/main" val="2698153288"/>
                    </a:ext>
                  </a:extLst>
                </a:gridCol>
                <a:gridCol w="1673102">
                  <a:extLst>
                    <a:ext uri="{9D8B030D-6E8A-4147-A177-3AD203B41FA5}">
                      <a16:colId xmlns:a16="http://schemas.microsoft.com/office/drawing/2014/main" val="2119413191"/>
                    </a:ext>
                  </a:extLst>
                </a:gridCol>
                <a:gridCol w="1838772">
                  <a:extLst>
                    <a:ext uri="{9D8B030D-6E8A-4147-A177-3AD203B41FA5}">
                      <a16:colId xmlns:a16="http://schemas.microsoft.com/office/drawing/2014/main" val="656209149"/>
                    </a:ext>
                  </a:extLst>
                </a:gridCol>
              </a:tblGrid>
              <a:tr h="3063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Information about climate adaptation </a:t>
                      </a:r>
                      <a:r>
                        <a:rPr lang="da-DK" sz="900" b="0">
                          <a:solidFill>
                            <a:schemeClr val="tx2"/>
                          </a:solidFill>
                        </a:rPr>
                        <a:t>(item 57d)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000">
                <a:tc rowSpan="2">
                  <a:txBody>
                    <a:bodyPr/>
                    <a:lstStyle/>
                    <a:p>
                      <a:r>
                        <a:rPr lang="da-DK" sz="900" b="0">
                          <a:solidFill>
                            <a:schemeClr val="tx2"/>
                          </a:solidFill>
                        </a:rPr>
                        <a:t>My company has initiated climate adaptation actions as a consequence of the identified climate-related risks, see tables above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Yes, you can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No, you can't.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[tick the correct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[tick the correct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graphicFrame>
        <p:nvGraphicFramePr>
          <p:cNvPr id="14" name="Table 2">
            <a:extLst>
              <a:ext uri="{FF2B5EF4-FFF2-40B4-BE49-F238E27FC236}">
                <a16:creationId xmlns:a16="http://schemas.microsoft.com/office/drawing/2014/main" id="{C46F09A2-8329-83EB-3CAC-4CC4E49269AD}"/>
              </a:ext>
            </a:extLst>
          </p:cNvPr>
          <p:cNvGraphicFramePr>
            <a:graphicFrameLocks noGrp="1"/>
          </p:cNvGraphicFramePr>
          <p:nvPr>
            <p:extLst>
              <p:ext uri="{D42A27DB-BD31-4B8C-83A1-F6EECF244321}">
                <p14:modId xmlns:p14="http://schemas.microsoft.com/office/powerpoint/2010/main" val="3036924192"/>
              </p:ext>
            </p:extLst>
          </p:nvPr>
        </p:nvGraphicFramePr>
        <p:xfrm>
          <a:off x="518599" y="1820996"/>
          <a:ext cx="7354375" cy="1245962"/>
        </p:xfrm>
        <a:graphic>
          <a:graphicData uri="http://schemas.openxmlformats.org/drawingml/2006/table">
            <a:tbl>
              <a:tblPr firstRow="1">
                <a:tableStyleId>{2A488322-F2BA-4B5B-9748-0D474271808F}</a:tableStyleId>
              </a:tblPr>
              <a:tblGrid>
                <a:gridCol w="4693487">
                  <a:extLst>
                    <a:ext uri="{9D8B030D-6E8A-4147-A177-3AD203B41FA5}">
                      <a16:colId xmlns:a16="http://schemas.microsoft.com/office/drawing/2014/main" val="1902117154"/>
                    </a:ext>
                  </a:extLst>
                </a:gridCol>
                <a:gridCol w="886968">
                  <a:extLst>
                    <a:ext uri="{9D8B030D-6E8A-4147-A177-3AD203B41FA5}">
                      <a16:colId xmlns:a16="http://schemas.microsoft.com/office/drawing/2014/main" val="1904521774"/>
                    </a:ext>
                  </a:extLst>
                </a:gridCol>
                <a:gridCol w="886968">
                  <a:extLst>
                    <a:ext uri="{9D8B030D-6E8A-4147-A177-3AD203B41FA5}">
                      <a16:colId xmlns:a16="http://schemas.microsoft.com/office/drawing/2014/main" val="3164053669"/>
                    </a:ext>
                  </a:extLst>
                </a:gridCol>
                <a:gridCol w="886952">
                  <a:extLst>
                    <a:ext uri="{9D8B030D-6E8A-4147-A177-3AD203B41FA5}">
                      <a16:colId xmlns:a16="http://schemas.microsoft.com/office/drawing/2014/main" val="1484983729"/>
                    </a:ext>
                  </a:extLst>
                </a:gridCol>
              </a:tblGrid>
              <a:tr h="33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Time horizon for when the climate-related risks and </a:t>
                      </a:r>
                      <a:r>
                        <a:rPr lang="da-DK" sz="900" b="1" noProof="0">
                          <a:solidFill>
                            <a:schemeClr val="tx2"/>
                          </a:solidFill>
                        </a:rPr>
                        <a:t>climate-related transition risks are expected to negatively impact </a:t>
                      </a:r>
                      <a:r>
                        <a:rPr lang="da-DK" sz="900" b="1" kern="1200" noProof="0">
                          <a:solidFill>
                            <a:schemeClr val="accent2"/>
                          </a:solidFill>
                          <a:latin typeface="+mn-lt"/>
                          <a:ea typeface="+mn-ea"/>
                          <a:cs typeface="+mn-cs"/>
                        </a:rPr>
                        <a:t>[Insert company name] </a:t>
                      </a:r>
                      <a:r>
                        <a:rPr lang="da-DK" sz="900" b="0" kern="1200" spc="-10" noProof="0">
                          <a:solidFill>
                            <a:schemeClr val="tx2"/>
                          </a:solidFill>
                          <a:latin typeface="+mn-lt"/>
                          <a:ea typeface="+mn-ea"/>
                          <a:cs typeface="+mn-cs"/>
                        </a:rPr>
                        <a:t>(point 57c)</a:t>
                      </a:r>
                    </a:p>
                    <a:p>
                      <a:pPr algn="l"/>
                      <a:r>
                        <a:rPr lang="da-DK" sz="900" b="0">
                          <a:solidFill>
                            <a:schemeClr val="accent2"/>
                          </a:solidFill>
                        </a:rPr>
                        <a:t>You can add/delete lines in the table as needed.</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2"/>
                          </a:solidFill>
                        </a:rPr>
                        <a:t>1 </a:t>
                      </a:r>
                      <a:r>
                        <a:rPr lang="da-DK" sz="900" b="1" noProof="0">
                          <a:solidFill>
                            <a:schemeClr val="tx2"/>
                          </a:solidFill>
                        </a:rPr>
                        <a:t>year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2-5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Over 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[Risks '1']</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[Check]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[Check]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[Check]</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27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[Risks '2']</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[Check]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[Check]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[Check]</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7190164"/>
                  </a:ext>
                </a:extLst>
              </a:tr>
              <a:tr h="248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[Risks '3']</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[Check]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[Check]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dirty="0">
                          <a:solidFill>
                            <a:schemeClr val="accent2"/>
                          </a:solidFill>
                        </a:rPr>
                        <a:t>[Check]</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8017219"/>
                  </a:ext>
                </a:extLst>
              </a:tr>
            </a:tbl>
          </a:graphicData>
        </a:graphic>
      </p:graphicFrame>
      <p:sp>
        <p:nvSpPr>
          <p:cNvPr id="7" name="Rectangle 7">
            <a:extLst>
              <a:ext uri="{FF2B5EF4-FFF2-40B4-BE49-F238E27FC236}">
                <a16:creationId xmlns:a16="http://schemas.microsoft.com/office/drawing/2014/main" id="{C9C42851-2A65-5F35-DDF8-568B9AD1D5A0}"/>
              </a:ext>
            </a:extLst>
          </p:cNvPr>
          <p:cNvSpPr/>
          <p:nvPr/>
        </p:nvSpPr>
        <p:spPr>
          <a:xfrm>
            <a:off x="498723" y="4285027"/>
            <a:ext cx="7370274" cy="4673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can be filled in</a:t>
            </a:r>
            <a:r>
              <a:rPr lang="da-DK" sz="900" spc="-10">
                <a:solidFill>
                  <a:schemeClr val="bg1"/>
                </a:solidFill>
              </a:rPr>
              <a:t>, see Extended module.</a:t>
            </a:r>
          </a:p>
          <a:p>
            <a:pPr>
              <a:lnSpc>
                <a:spcPct val="106000"/>
              </a:lnSpc>
            </a:pPr>
            <a:endParaRPr lang="da-DK" sz="900" spc="-10">
              <a:solidFill>
                <a:schemeClr val="bg1"/>
              </a:solidFill>
            </a:endParaRPr>
          </a:p>
        </p:txBody>
      </p:sp>
      <p:pic>
        <p:nvPicPr>
          <p:cNvPr id="9" name="Graphic 9">
            <a:extLst>
              <a:ext uri="{FF2B5EF4-FFF2-40B4-BE49-F238E27FC236}">
                <a16:creationId xmlns:a16="http://schemas.microsoft.com/office/drawing/2014/main" id="{701FC5B6-C71C-4B3D-30F9-DBF0A8F39E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4402404"/>
            <a:ext cx="207455" cy="232601"/>
          </a:xfrm>
          <a:prstGeom prst="rect">
            <a:avLst/>
          </a:prstGeom>
        </p:spPr>
      </p:pic>
      <p:graphicFrame>
        <p:nvGraphicFramePr>
          <p:cNvPr id="13" name="Table 2">
            <a:extLst>
              <a:ext uri="{FF2B5EF4-FFF2-40B4-BE49-F238E27FC236}">
                <a16:creationId xmlns:a16="http://schemas.microsoft.com/office/drawing/2014/main" id="{6B6532BD-8830-D325-3A0A-E3778F929B7C}"/>
              </a:ext>
            </a:extLst>
          </p:cNvPr>
          <p:cNvGraphicFramePr>
            <a:graphicFrameLocks noGrp="1"/>
          </p:cNvGraphicFramePr>
          <p:nvPr>
            <p:extLst>
              <p:ext uri="{D42A27DB-BD31-4B8C-83A1-F6EECF244321}">
                <p14:modId xmlns:p14="http://schemas.microsoft.com/office/powerpoint/2010/main" val="3227926595"/>
              </p:ext>
            </p:extLst>
          </p:nvPr>
        </p:nvGraphicFramePr>
        <p:xfrm>
          <a:off x="498723" y="4826685"/>
          <a:ext cx="7370274" cy="1700498"/>
        </p:xfrm>
        <a:graphic>
          <a:graphicData uri="http://schemas.openxmlformats.org/drawingml/2006/table">
            <a:tbl>
              <a:tblPr firstRow="1">
                <a:tableStyleId>{2A488322-F2BA-4B5B-9748-0D474271808F}</a:tableStyleId>
              </a:tblPr>
              <a:tblGrid>
                <a:gridCol w="2456773">
                  <a:extLst>
                    <a:ext uri="{9D8B030D-6E8A-4147-A177-3AD203B41FA5}">
                      <a16:colId xmlns:a16="http://schemas.microsoft.com/office/drawing/2014/main" val="1904521774"/>
                    </a:ext>
                  </a:extLst>
                </a:gridCol>
                <a:gridCol w="2456773">
                  <a:extLst>
                    <a:ext uri="{9D8B030D-6E8A-4147-A177-3AD203B41FA5}">
                      <a16:colId xmlns:a16="http://schemas.microsoft.com/office/drawing/2014/main" val="3164053669"/>
                    </a:ext>
                  </a:extLst>
                </a:gridCol>
                <a:gridCol w="2456728">
                  <a:extLst>
                    <a:ext uri="{9D8B030D-6E8A-4147-A177-3AD203B41FA5}">
                      <a16:colId xmlns:a16="http://schemas.microsoft.com/office/drawing/2014/main" val="1484983729"/>
                    </a:ext>
                  </a:extLst>
                </a:gridCol>
              </a:tblGrid>
              <a:tr h="26385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Potential negative impact on </a:t>
                      </a:r>
                      <a:r>
                        <a:rPr lang="da-DK" sz="900" b="1" kern="1200" noProof="0">
                          <a:solidFill>
                            <a:schemeClr val="accent2"/>
                          </a:solidFill>
                          <a:latin typeface="+mn-lt"/>
                          <a:ea typeface="+mn-ea"/>
                          <a:cs typeface="+mn-cs"/>
                        </a:rPr>
                        <a:t>[insert company name]'s </a:t>
                      </a:r>
                      <a:r>
                        <a:rPr lang="da-DK" sz="900" b="1" kern="1200" noProof="0">
                          <a:solidFill>
                            <a:schemeClr val="tx2"/>
                          </a:solidFill>
                          <a:latin typeface="+mn-lt"/>
                          <a:ea typeface="+mn-ea"/>
                          <a:cs typeface="+mn-cs"/>
                        </a:rPr>
                        <a:t>financial performance and business operations </a:t>
                      </a:r>
                      <a:r>
                        <a:rPr lang="da-DK" sz="900" b="1" kern="1200" spc="-10" noProof="0">
                          <a:solidFill>
                            <a:schemeClr val="tx2"/>
                          </a:solidFill>
                          <a:latin typeface="+mn-lt"/>
                          <a:ea typeface="+mn-ea"/>
                          <a:cs typeface="+mn-cs"/>
                        </a:rPr>
                        <a:t>from the listed climate risks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noProof="0">
                          <a:solidFill>
                            <a:schemeClr val="tx2"/>
                          </a:solidFill>
                          <a:latin typeface="+mn-lt"/>
                          <a:ea typeface="+mn-ea"/>
                          <a:cs typeface="+mn-cs"/>
                        </a:rPr>
                        <a:t>(item 58)</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986698986"/>
                  </a:ext>
                </a:extLst>
              </a:tr>
              <a:tr h="322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Low risk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Medium risk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High risk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[Insert a brief description of the potential negative impacts that are considered </a:t>
                      </a:r>
                      <a:r>
                        <a:rPr lang="da-DK" sz="900" b="0" u="sng">
                          <a:solidFill>
                            <a:schemeClr val="accent2"/>
                          </a:solidFill>
                        </a:rPr>
                        <a:t>low risk </a:t>
                      </a:r>
                      <a:r>
                        <a:rPr lang="da-DK" sz="900" b="0" u="none">
                          <a:solidFill>
                            <a:schemeClr val="accent2"/>
                          </a:solidFill>
                        </a:rPr>
                        <a:t>in terms of negatively affecting your company's </a:t>
                      </a:r>
                      <a:r>
                        <a:rPr lang="da-DK" sz="900" b="0" u="sng">
                          <a:solidFill>
                            <a:schemeClr val="accent2"/>
                          </a:solidFill>
                        </a:rPr>
                        <a:t>financial performance </a:t>
                      </a:r>
                      <a:r>
                        <a:rPr lang="da-DK" sz="900" b="0" u="none">
                          <a:solidFill>
                            <a:schemeClr val="accent2"/>
                          </a:solidFill>
                        </a:rPr>
                        <a:t>and </a:t>
                      </a:r>
                      <a:r>
                        <a:rPr lang="da-DK" sz="900" b="0" u="sng">
                          <a:solidFill>
                            <a:schemeClr val="accent2"/>
                          </a:solidFill>
                        </a:rPr>
                        <a:t>business operations</a:t>
                      </a:r>
                      <a:r>
                        <a:rPr lang="da-DK" sz="900" b="0" u="none">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The time horizon of the potential risks must be indicated].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[Insert a brief description of the potential negative impacts that are assessed to be of </a:t>
                      </a:r>
                      <a:r>
                        <a:rPr lang="da-DK" sz="900" b="0" u="sng">
                          <a:solidFill>
                            <a:schemeClr val="accent2"/>
                          </a:solidFill>
                        </a:rPr>
                        <a:t>medium risk </a:t>
                      </a:r>
                      <a:r>
                        <a:rPr lang="da-DK" sz="900" b="0" u="none">
                          <a:solidFill>
                            <a:schemeClr val="accent2"/>
                          </a:solidFill>
                        </a:rPr>
                        <a:t>in terms of negative impact on your company's </a:t>
                      </a:r>
                      <a:r>
                        <a:rPr lang="da-DK" sz="900" b="0" u="sng">
                          <a:solidFill>
                            <a:schemeClr val="accent2"/>
                          </a:solidFill>
                        </a:rPr>
                        <a:t>financial performance </a:t>
                      </a:r>
                      <a:r>
                        <a:rPr lang="da-DK" sz="900" b="0" u="none">
                          <a:solidFill>
                            <a:schemeClr val="accent2"/>
                          </a:solidFill>
                        </a:rPr>
                        <a:t>and </a:t>
                      </a:r>
                      <a:r>
                        <a:rPr lang="da-DK" sz="900" b="0" u="sng">
                          <a:solidFill>
                            <a:schemeClr val="accent2"/>
                          </a:solidFill>
                        </a:rPr>
                        <a:t>business operations</a:t>
                      </a:r>
                      <a:r>
                        <a:rPr lang="da-DK" sz="900" b="0" u="none">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The time horizon of the potential risks must be indicated].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[Insert a brief description of the potential negative impacts that are considered </a:t>
                      </a:r>
                      <a:r>
                        <a:rPr lang="da-DK" sz="900" b="0" u="sng" dirty="0">
                          <a:solidFill>
                            <a:schemeClr val="accent2"/>
                          </a:solidFill>
                        </a:rPr>
                        <a:t>high risk </a:t>
                      </a:r>
                      <a:r>
                        <a:rPr lang="da-DK" sz="900" b="0" u="none" dirty="0">
                          <a:solidFill>
                            <a:schemeClr val="accent2"/>
                          </a:solidFill>
                        </a:rPr>
                        <a:t>in terms of negatively affecting your company's </a:t>
                      </a:r>
                      <a:r>
                        <a:rPr lang="da-DK" sz="900" b="0" u="sng" dirty="0">
                          <a:solidFill>
                            <a:schemeClr val="accent2"/>
                          </a:solidFill>
                        </a:rPr>
                        <a:t>financial performance </a:t>
                      </a:r>
                      <a:r>
                        <a:rPr lang="da-DK" sz="900" b="0" u="none" dirty="0">
                          <a:solidFill>
                            <a:schemeClr val="accent2"/>
                          </a:solidFill>
                        </a:rPr>
                        <a:t>and </a:t>
                      </a:r>
                      <a:r>
                        <a:rPr lang="da-DK" sz="900" b="0" u="sng" dirty="0">
                          <a:solidFill>
                            <a:schemeClr val="accent2"/>
                          </a:solidFill>
                        </a:rPr>
                        <a:t>business operations</a:t>
                      </a:r>
                      <a:r>
                        <a:rPr lang="da-DK" sz="900" b="0" u="none" dirty="0">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The time horizon of the potential risks must be indicated].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bl>
          </a:graphicData>
        </a:graphic>
      </p:graphicFrame>
    </p:spTree>
    <p:extLst>
      <p:ext uri="{BB962C8B-B14F-4D97-AF65-F5344CB8AC3E}">
        <p14:creationId xmlns:p14="http://schemas.microsoft.com/office/powerpoint/2010/main" val="116871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Additional (general) information about the workforce (C5)</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can be </a:t>
            </a:r>
            <a:r>
              <a:rPr lang="da-DK" sz="900" spc="-10">
                <a:solidFill>
                  <a:schemeClr val="bg1"/>
                </a:solidFill>
              </a:rPr>
              <a:t>filled in</a:t>
            </a:r>
            <a:r>
              <a:rPr lang="da-DK" sz="900" b="1" spc="-10">
                <a:solidFill>
                  <a:schemeClr val="bg1"/>
                </a:solidFill>
              </a:rPr>
              <a:t>,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If your company has more than 50 employees, you can choose to disclose the ratio of women to men at management level in your company.</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22" name="Rectangle 21">
            <a:extLst>
              <a:ext uri="{FF2B5EF4-FFF2-40B4-BE49-F238E27FC236}">
                <a16:creationId xmlns:a16="http://schemas.microsoft.com/office/drawing/2014/main" id="{5D563187-F5D8-B9A2-2897-4386D5CEDEA2}"/>
              </a:ext>
            </a:extLst>
          </p:cNvPr>
          <p:cNvSpPr/>
          <p:nvPr/>
        </p:nvSpPr>
        <p:spPr>
          <a:xfrm>
            <a:off x="507995" y="2615217"/>
            <a:ext cx="7343776" cy="187448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filling in the information point </a:t>
            </a:r>
          </a:p>
          <a:p>
            <a:pPr algn="l">
              <a:lnSpc>
                <a:spcPct val="106000"/>
              </a:lnSpc>
            </a:pPr>
            <a:endParaRPr lang="da-DK" sz="900" spc="-10">
              <a:solidFill>
                <a:schemeClr val="tx2"/>
              </a:solidFill>
            </a:endParaRPr>
          </a:p>
          <a:p>
            <a:pPr algn="l">
              <a:lnSpc>
                <a:spcPct val="106000"/>
              </a:lnSpc>
            </a:pPr>
            <a:r>
              <a:rPr lang="da-DK" sz="900" spc="-10">
                <a:solidFill>
                  <a:schemeClr val="tx2"/>
                </a:solidFill>
              </a:rPr>
              <a:t>You need to use the formula below to calculate the ratio of women to men at management level (item 231).</a:t>
            </a:r>
          </a:p>
          <a:p>
            <a:pPr algn="l">
              <a:lnSpc>
                <a:spcPct val="106000"/>
              </a:lnSpc>
            </a:pPr>
            <a:endParaRPr lang="da-DK" sz="900" spc="-10">
              <a:solidFill>
                <a:schemeClr val="tx2"/>
              </a:solidFill>
            </a:endParaRPr>
          </a:p>
          <a:p>
            <a:pPr marL="171450" indent="-171450" algn="l">
              <a:lnSpc>
                <a:spcPct val="106000"/>
              </a:lnSpc>
              <a:buFontTx/>
              <a:buChar char="-"/>
            </a:pPr>
            <a:r>
              <a:rPr lang="da-DK" sz="900" spc="-10">
                <a:solidFill>
                  <a:schemeClr val="tx2"/>
                </a:solidFill>
              </a:rPr>
              <a:t>If the result is </a:t>
            </a:r>
            <a:r>
              <a:rPr lang="da-DK" sz="900" u="sng" spc="-10">
                <a:solidFill>
                  <a:schemeClr val="tx2"/>
                </a:solidFill>
              </a:rPr>
              <a:t>less than 1, </a:t>
            </a:r>
            <a:r>
              <a:rPr lang="da-DK" sz="900" spc="-10">
                <a:solidFill>
                  <a:schemeClr val="tx2"/>
                </a:solidFill>
              </a:rPr>
              <a:t>it means that your company employs more men than women at management level. </a:t>
            </a:r>
          </a:p>
          <a:p>
            <a:pPr marL="171450" indent="-171450" algn="l">
              <a:lnSpc>
                <a:spcPct val="106000"/>
              </a:lnSpc>
              <a:buFontTx/>
              <a:buChar char="-"/>
            </a:pPr>
            <a:r>
              <a:rPr lang="da-DK" sz="900" spc="-10">
                <a:solidFill>
                  <a:schemeClr val="tx2"/>
                </a:solidFill>
              </a:rPr>
              <a:t>If the result gives a number </a:t>
            </a:r>
            <a:r>
              <a:rPr lang="da-DK" sz="900" u="sng" spc="-10">
                <a:solidFill>
                  <a:schemeClr val="tx2"/>
                </a:solidFill>
              </a:rPr>
              <a:t>above 1</a:t>
            </a:r>
            <a:r>
              <a:rPr lang="da-DK" sz="900" spc="-10">
                <a:solidFill>
                  <a:schemeClr val="tx2"/>
                </a:solidFill>
              </a:rPr>
              <a:t>, it means that your company employs more women than men at management level.</a:t>
            </a:r>
          </a:p>
          <a:p>
            <a:pPr marL="171450" indent="-171450" algn="l">
              <a:lnSpc>
                <a:spcPct val="106000"/>
              </a:lnSpc>
              <a:buFontTx/>
              <a:buChar char="-"/>
            </a:pPr>
            <a:r>
              <a:rPr lang="da-DK" sz="900" spc="-10">
                <a:solidFill>
                  <a:schemeClr val="tx2"/>
                </a:solidFill>
              </a:rPr>
              <a:t>If the result is 1, it means that your company employs an equal number of women and men at management level.</a:t>
            </a:r>
          </a:p>
          <a:p>
            <a:pPr algn="l">
              <a:lnSpc>
                <a:spcPct val="106000"/>
              </a:lnSpc>
            </a:pPr>
            <a:endParaRPr lang="da-DK" sz="900" spc="-10">
              <a:solidFill>
                <a:schemeClr val="tx2"/>
              </a:solidFill>
            </a:endParaRP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4005256525"/>
              </p:ext>
            </p:extLst>
          </p:nvPr>
        </p:nvGraphicFramePr>
        <p:xfrm>
          <a:off x="705528" y="3945695"/>
          <a:ext cx="5631298" cy="389520"/>
        </p:xfrm>
        <a:graphic>
          <a:graphicData uri="http://schemas.openxmlformats.org/drawingml/2006/table">
            <a:tbl>
              <a:tblPr firstRow="1" bandRow="1">
                <a:tableStyleId>{2D5ABB26-0587-4C30-8999-92F81FD0307C}</a:tableStyleId>
              </a:tblPr>
              <a:tblGrid>
                <a:gridCol w="2275450">
                  <a:extLst>
                    <a:ext uri="{9D8B030D-6E8A-4147-A177-3AD203B41FA5}">
                      <a16:colId xmlns:a16="http://schemas.microsoft.com/office/drawing/2014/main" val="415512874"/>
                    </a:ext>
                  </a:extLst>
                </a:gridCol>
                <a:gridCol w="335584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Number of </a:t>
                      </a:r>
                      <a:r>
                        <a:rPr lang="da-DK" sz="900" b="1" i="1">
                          <a:solidFill>
                            <a:schemeClr val="tx2"/>
                          </a:solidFill>
                        </a:rPr>
                        <a:t>female </a:t>
                      </a:r>
                      <a:r>
                        <a:rPr lang="da-DK" sz="900" b="0" i="1">
                          <a:solidFill>
                            <a:schemeClr val="tx2"/>
                          </a:solidFill>
                        </a:rPr>
                        <a:t>employees at management level</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da-DK" sz="900" b="0" i="1">
                          <a:solidFill>
                            <a:schemeClr val="tx2"/>
                          </a:solidFill>
                        </a:rPr>
                        <a:t>= Ratio of women to men at management level </a:t>
                      </a:r>
                    </a:p>
                  </a:txBody>
                  <a:tcPr marL="54000" marR="36000" marT="108000" marB="28800"/>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Number of </a:t>
                      </a:r>
                      <a:r>
                        <a:rPr lang="da-DK" sz="900" b="1" i="1" noProof="0" dirty="0">
                          <a:solidFill>
                            <a:schemeClr val="tx2"/>
                          </a:solidFill>
                        </a:rPr>
                        <a:t>male </a:t>
                      </a:r>
                      <a:r>
                        <a:rPr lang="da-DK" sz="900" b="0" i="1" noProof="0" dirty="0">
                          <a:solidFill>
                            <a:schemeClr val="tx2"/>
                          </a:solidFill>
                        </a:rPr>
                        <a:t>employees at management level</a:t>
                      </a: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13265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spc="-10">
              <a:solidFill>
                <a:schemeClr val="tx2"/>
              </a:solidFill>
            </a:endParaRPr>
          </a:p>
          <a:p>
            <a:pPr algn="l">
              <a:lnSpc>
                <a:spcPct val="106000"/>
              </a:lnSpc>
            </a:pPr>
            <a:r>
              <a:rPr lang="da-DK" sz="900" b="1" spc="-10">
                <a:solidFill>
                  <a:schemeClr val="tx2"/>
                </a:solidFill>
              </a:rPr>
              <a:t>Management level</a:t>
            </a:r>
          </a:p>
          <a:p>
            <a:pPr algn="l">
              <a:lnSpc>
                <a:spcPct val="106000"/>
              </a:lnSpc>
            </a:pPr>
            <a:r>
              <a:rPr lang="da-DK" sz="900" spc="-10">
                <a:solidFill>
                  <a:schemeClr val="tx2"/>
                </a:solidFill>
              </a:rPr>
              <a:t>Management level can be defined as the level below your company's board of directors - unless your company wants to use a different definition. In that case, the definition should be described together with the disclosure item.</a:t>
            </a:r>
          </a:p>
          <a:p>
            <a:pPr algn="l">
              <a:lnSpc>
                <a:spcPct val="106000"/>
              </a:lnSpc>
            </a:pPr>
            <a:endParaRPr lang="da-DK" sz="900" b="1" spc="-10">
              <a:solidFill>
                <a:schemeClr val="tx2"/>
              </a:solidFill>
              <a:highlight>
                <a:srgbClr val="FFFF00"/>
              </a:highlight>
            </a:endParaRPr>
          </a:p>
          <a:p>
            <a:pPr algn="l">
              <a:lnSpc>
                <a:spcPct val="106000"/>
              </a:lnSpc>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2680342"/>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4042211240"/>
              </p:ext>
            </p:extLst>
          </p:nvPr>
        </p:nvGraphicFramePr>
        <p:xfrm>
          <a:off x="507999" y="1940710"/>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a:solidFill>
                            <a:schemeClr val="tx2"/>
                          </a:solidFill>
                        </a:rPr>
                        <a:t>Gender balance at management level </a:t>
                      </a:r>
                      <a:r>
                        <a:rPr lang="da-DK" sz="900" b="0" i="0">
                          <a:solidFill>
                            <a:schemeClr val="tx2"/>
                          </a:solidFill>
                        </a:rPr>
                        <a:t>(item 59)</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[Insert number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Tree>
    <p:extLst>
      <p:ext uri="{BB962C8B-B14F-4D97-AF65-F5344CB8AC3E}">
        <p14:creationId xmlns:p14="http://schemas.microsoft.com/office/powerpoint/2010/main" val="1095913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Additional (general) information on the workforce (C5) - continued</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18460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can be </a:t>
            </a:r>
            <a:r>
              <a:rPr lang="da-DK" sz="900" spc="-10">
                <a:solidFill>
                  <a:schemeClr val="bg1"/>
                </a:solidFill>
              </a:rPr>
              <a:t>filled in</a:t>
            </a:r>
            <a:r>
              <a:rPr lang="da-DK" sz="900" b="1" spc="-10">
                <a:solidFill>
                  <a:schemeClr val="bg1"/>
                </a:solidFill>
              </a:rPr>
              <a:t>, </a:t>
            </a:r>
            <a:r>
              <a:rPr lang="da-DK" sz="900" spc="-10">
                <a:solidFill>
                  <a:schemeClr val="bg1"/>
                </a:solidFill>
              </a:rPr>
              <a:t>see Extended module.</a:t>
            </a:r>
          </a:p>
          <a:p>
            <a:pPr>
              <a:lnSpc>
                <a:spcPct val="106000"/>
              </a:lnSpc>
            </a:pPr>
            <a:endParaRPr lang="da-DK" sz="900" spc="-10">
              <a:solidFill>
                <a:schemeClr val="bg1"/>
              </a:solidFill>
            </a:endParaRPr>
          </a:p>
          <a:p>
            <a:pPr>
              <a:lnSpc>
                <a:spcPct val="106000"/>
              </a:lnSpc>
            </a:pPr>
            <a:r>
              <a:rPr lang="da-DK" sz="900" spc="-10">
                <a:solidFill>
                  <a:schemeClr val="bg1"/>
                </a:solidFill>
              </a:rPr>
              <a:t>If your company has more than 50 employees, you can choose to disclose the number of self-employed and temporary workers working for your company.</a:t>
            </a:r>
          </a:p>
          <a:p>
            <a:pPr>
              <a:lnSpc>
                <a:spcPct val="106000"/>
              </a:lnSpc>
            </a:pPr>
            <a:endParaRPr lang="da-DK" sz="900" spc="-10">
              <a:solidFill>
                <a:schemeClr val="bg1"/>
              </a:solidFill>
            </a:endParaRPr>
          </a:p>
          <a:p>
            <a:pPr>
              <a:lnSpc>
                <a:spcPct val="106000"/>
              </a:lnSpc>
            </a:pPr>
            <a:r>
              <a:rPr lang="da-DK" sz="900" spc="-10">
                <a:solidFill>
                  <a:schemeClr val="bg1"/>
                </a:solidFill>
              </a:rPr>
              <a:t>When assessing whether it would be relevant to disclose this point, you can look at the ratio of permanent employees in your company compared to the number of self-employed and temporary workers working for your company.  </a:t>
            </a:r>
          </a:p>
          <a:p>
            <a:pPr marL="171450" indent="-171450">
              <a:lnSpc>
                <a:spcPct val="106000"/>
              </a:lnSpc>
              <a:buFontTx/>
              <a:buChar char="-"/>
            </a:pPr>
            <a:r>
              <a:rPr lang="da-DK" sz="900" spc="-10">
                <a:solidFill>
                  <a:schemeClr val="bg1"/>
                </a:solidFill>
              </a:rPr>
              <a:t>If your business has a significant or increasing reliance on self-employed and temporary workers, it may be relevant to disclose.</a:t>
            </a:r>
          </a:p>
          <a:p>
            <a:pPr marL="171450" indent="-171450">
              <a:lnSpc>
                <a:spcPct val="106000"/>
              </a:lnSpc>
              <a:buFontTx/>
              <a:buChar char="-"/>
            </a:pPr>
            <a:r>
              <a:rPr lang="da-DK" sz="900" spc="-10">
                <a:solidFill>
                  <a:schemeClr val="bg1"/>
                </a:solidFill>
              </a:rPr>
              <a:t>If you consider that there may be greater negative social consequences for the self-employed and temporary workers compared to the permanent employees in your company, this may also be relevant to disclose.</a:t>
            </a:r>
          </a:p>
          <a:p>
            <a:pPr>
              <a:lnSpc>
                <a:spcPct val="106000"/>
              </a:lnSpc>
            </a:pPr>
            <a:endParaRPr lang="da-DK" sz="900" spc="-10">
              <a:solidFill>
                <a:schemeClr val="bg1"/>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4" y="1060049"/>
            <a:ext cx="3514725" cy="342051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Self-employed </a:t>
            </a:r>
          </a:p>
          <a:p>
            <a:pPr algn="l">
              <a:lnSpc>
                <a:spcPct val="106000"/>
              </a:lnSpc>
            </a:pPr>
            <a:r>
              <a:rPr lang="da-DK" sz="900" spc="-10">
                <a:solidFill>
                  <a:schemeClr val="tx2"/>
                </a:solidFill>
              </a:rPr>
              <a:t>In this context, self-employed refers to:</a:t>
            </a:r>
          </a:p>
          <a:p>
            <a:pPr marL="228600" indent="-228600" algn="l">
              <a:lnSpc>
                <a:spcPct val="106000"/>
              </a:lnSpc>
              <a:buFont typeface="Arial" panose="020B0604020202020204" pitchFamily="34" charset="0"/>
              <a:buChar char="•"/>
            </a:pPr>
            <a:r>
              <a:rPr lang="da-DK" sz="900" spc="-10">
                <a:solidFill>
                  <a:schemeClr val="tx2"/>
                </a:solidFill>
              </a:rPr>
              <a:t>Self-employed people who have no other people working for them.</a:t>
            </a:r>
          </a:p>
          <a:p>
            <a:pPr marL="228600" indent="-228600" algn="l">
              <a:lnSpc>
                <a:spcPct val="106000"/>
              </a:lnSpc>
              <a:buFont typeface="Arial" panose="020B0604020202020204" pitchFamily="34" charset="0"/>
              <a:buChar char="•"/>
            </a:pPr>
            <a:r>
              <a:rPr lang="da-DK" sz="900" spc="-10">
                <a:solidFill>
                  <a:schemeClr val="tx2"/>
                </a:solidFill>
              </a:rPr>
              <a:t>Self-employed people who work exclusively for your company and have no other employment in addition.</a:t>
            </a:r>
          </a:p>
          <a:p>
            <a:pPr algn="l">
              <a:lnSpc>
                <a:spcPct val="106000"/>
              </a:lnSpc>
            </a:pPr>
            <a:endParaRPr lang="da-DK" sz="900" b="1" spc="-10">
              <a:solidFill>
                <a:schemeClr val="tx2"/>
              </a:solidFill>
            </a:endParaRPr>
          </a:p>
          <a:p>
            <a:pPr algn="l">
              <a:lnSpc>
                <a:spcPct val="106000"/>
              </a:lnSpc>
            </a:pPr>
            <a:r>
              <a:rPr lang="da-DK" sz="900" b="1" spc="-10">
                <a:solidFill>
                  <a:schemeClr val="tx2"/>
                </a:solidFill>
              </a:rPr>
              <a:t>Vicar</a:t>
            </a:r>
          </a:p>
          <a:p>
            <a:pPr algn="l">
              <a:lnSpc>
                <a:spcPct val="106000"/>
              </a:lnSpc>
            </a:pPr>
            <a:r>
              <a:rPr lang="da-DK" sz="900" spc="-10">
                <a:solidFill>
                  <a:schemeClr val="tx2"/>
                </a:solidFill>
              </a:rPr>
              <a:t>In this context, temporary worker refers to:</a:t>
            </a:r>
          </a:p>
          <a:p>
            <a:pPr marL="228600" indent="-228600" algn="l">
              <a:lnSpc>
                <a:spcPct val="106000"/>
              </a:lnSpc>
              <a:buFont typeface="Arial" panose="020B0604020202020204" pitchFamily="34" charset="0"/>
              <a:buChar char="•"/>
            </a:pPr>
            <a:r>
              <a:rPr lang="da-DK" sz="900" spc="-10">
                <a:solidFill>
                  <a:schemeClr val="tx2"/>
                </a:solidFill>
              </a:rPr>
              <a:t>The temporary workers your company gets through a temp agency or other type of company whose primary service is job placement</a:t>
            </a:r>
          </a:p>
          <a:p>
            <a:pPr algn="l">
              <a:lnSpc>
                <a:spcPct val="106000"/>
              </a:lnSpc>
            </a:pPr>
            <a:endParaRPr lang="da-DK" sz="900" spc="-10">
              <a:solidFill>
                <a:schemeClr val="tx2"/>
              </a:solidFill>
            </a:endParaRPr>
          </a:p>
          <a:p>
            <a:pPr algn="l">
              <a:lnSpc>
                <a:spcPct val="106000"/>
              </a:lnSpc>
            </a:pPr>
            <a:r>
              <a:rPr lang="da-DK" sz="900" spc="-10">
                <a:solidFill>
                  <a:schemeClr val="tx2"/>
                </a:solidFill>
              </a:rPr>
              <a:t>You can use NACE code 78 to define the companies </a:t>
            </a:r>
            <a:r>
              <a:rPr lang="da-DK" sz="900" spc="-10">
                <a:solidFill>
                  <a:srgbClr val="1B4529"/>
                </a:solidFill>
              </a:rPr>
              <a:t>involved in employment agencies/temporary workers. </a:t>
            </a:r>
          </a:p>
          <a:p>
            <a:pPr algn="l">
              <a:lnSpc>
                <a:spcPct val="106000"/>
              </a:lnSpc>
            </a:pPr>
            <a:endParaRPr lang="da-DK" sz="900" spc="-10">
              <a:solidFill>
                <a:srgbClr val="1B4529"/>
              </a:solidFill>
              <a:hlinkClick r:id="rId2">
                <a:extLst>
                  <a:ext uri="{A12FA001-AC4F-418D-AE19-62706E023703}">
                    <ahyp:hlinkClr xmlns:ahyp="http://schemas.microsoft.com/office/drawing/2018/hyperlinkcolor" val="tx"/>
                  </a:ext>
                </a:extLst>
              </a:hlinkClick>
            </a:endParaRPr>
          </a:p>
          <a:p>
            <a:pPr algn="l">
              <a:lnSpc>
                <a:spcPct val="106000"/>
              </a:lnSpc>
            </a:pPr>
            <a:r>
              <a:rPr lang="da-DK" sz="900" spc="-10">
                <a:solidFill>
                  <a:schemeClr val="tx2"/>
                </a:solidFill>
                <a:hlinkClick r:id="rId2">
                  <a:extLst>
                    <a:ext uri="{A12FA001-AC4F-418D-AE19-62706E023703}">
                      <ahyp:hlinkClr xmlns:ahyp="http://schemas.microsoft.com/office/drawing/2018/hyperlinkcolor" val="tx"/>
                    </a:ext>
                  </a:extLst>
                </a:hlinkClick>
              </a:rPr>
              <a:t>Find industry code and NACE code on Virk</a:t>
            </a:r>
            <a:endParaRPr lang="da-DK" sz="900" spc="-10">
              <a:solidFill>
                <a:schemeClr val="tx2"/>
              </a:solidFill>
              <a:hlinkClick r:id="rId3">
                <a:extLst>
                  <a:ext uri="{A12FA001-AC4F-418D-AE19-62706E023703}">
                    <ahyp:hlinkClr xmlns:ahyp="http://schemas.microsoft.com/office/drawing/2018/hyperlinkcolor" val="tx"/>
                  </a:ext>
                </a:extLst>
              </a:hlinkClick>
            </a:endParaRPr>
          </a:p>
          <a:p>
            <a:pPr marL="171450" indent="-171450" algn="l">
              <a:lnSpc>
                <a:spcPct val="106000"/>
              </a:lnSpc>
              <a:buFontTx/>
              <a:buChar char="-"/>
            </a:pPr>
            <a:endParaRPr lang="da-DK" sz="900" spc="-10">
              <a:solidFill>
                <a:schemeClr val="tx2"/>
              </a:solidFill>
            </a:endParaRPr>
          </a:p>
          <a:p>
            <a:pPr marL="228600" indent="-228600" algn="l">
              <a:lnSpc>
                <a:spcPct val="106000"/>
              </a:lnSpc>
              <a:buFont typeface="+mj-lt"/>
              <a:buAutoNum type="alphaLcParenR"/>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34</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pic>
        <p:nvPicPr>
          <p:cNvPr id="18" name="Graphic 13">
            <a:extLst>
              <a:ext uri="{FF2B5EF4-FFF2-40B4-BE49-F238E27FC236}">
                <a16:creationId xmlns:a16="http://schemas.microsoft.com/office/drawing/2014/main" id="{BE841078-F715-607A-F88E-FFC7E33BD34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4666400"/>
            <a:ext cx="207455" cy="232601"/>
          </a:xfrm>
          <a:prstGeom prst="rect">
            <a:avLst/>
          </a:prstGeom>
        </p:spPr>
      </p:pic>
      <p:graphicFrame>
        <p:nvGraphicFramePr>
          <p:cNvPr id="2" name="Table 8">
            <a:extLst>
              <a:ext uri="{FF2B5EF4-FFF2-40B4-BE49-F238E27FC236}">
                <a16:creationId xmlns:a16="http://schemas.microsoft.com/office/drawing/2014/main" id="{ECED915C-0492-18AC-2B19-53511B5DBB6A}"/>
              </a:ext>
            </a:extLst>
          </p:cNvPr>
          <p:cNvGraphicFramePr>
            <a:graphicFrameLocks noGrp="1"/>
          </p:cNvGraphicFramePr>
          <p:nvPr>
            <p:extLst>
              <p:ext uri="{D42A27DB-BD31-4B8C-83A1-F6EECF244321}">
                <p14:modId xmlns:p14="http://schemas.microsoft.com/office/powerpoint/2010/main" val="2138773924"/>
              </p:ext>
            </p:extLst>
          </p:nvPr>
        </p:nvGraphicFramePr>
        <p:xfrm>
          <a:off x="518600" y="2942052"/>
          <a:ext cx="7343769" cy="1152000"/>
        </p:xfrm>
        <a:graphic>
          <a:graphicData uri="http://schemas.openxmlformats.org/drawingml/2006/table">
            <a:tbl>
              <a:tblPr firstRow="1">
                <a:tableStyleId>{2A488322-F2BA-4B5B-9748-0D474271808F}</a:tableStyleId>
              </a:tblPr>
              <a:tblGrid>
                <a:gridCol w="5443288">
                  <a:extLst>
                    <a:ext uri="{9D8B030D-6E8A-4147-A177-3AD203B41FA5}">
                      <a16:colId xmlns:a16="http://schemas.microsoft.com/office/drawing/2014/main" val="2698153288"/>
                    </a:ext>
                  </a:extLst>
                </a:gridCol>
                <a:gridCol w="1900481">
                  <a:extLst>
                    <a:ext uri="{9D8B030D-6E8A-4147-A177-3AD203B41FA5}">
                      <a16:colId xmlns:a16="http://schemas.microsoft.com/office/drawing/2014/main" val="2119413191"/>
                    </a:ext>
                  </a:extLst>
                </a:gridCol>
              </a:tblGrid>
              <a:tr h="288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tx2"/>
                          </a:solidFill>
                          <a:latin typeface="+mn-lt"/>
                          <a:ea typeface="+mn-ea"/>
                          <a:cs typeface="+mn-cs"/>
                        </a:rPr>
                        <a:t>Self-employed and temporary workers </a:t>
                      </a:r>
                      <a:r>
                        <a:rPr lang="en-GB" sz="900" b="0">
                          <a:solidFill>
                            <a:schemeClr val="tx2"/>
                          </a:solidFill>
                        </a:rPr>
                        <a:t>(item 60)</a:t>
                      </a:r>
                      <a:endParaRPr lang="da-DK" sz="900" b="1" kern="120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0476470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tx2"/>
                          </a:solidFill>
                          <a:latin typeface="+mn-lt"/>
                          <a:ea typeface="+mn-ea"/>
                          <a:cs typeface="+mn-cs"/>
                        </a:rPr>
                        <a:t>Number of</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1">
                          <a:solidFill>
                            <a:schemeClr val="tx2"/>
                          </a:solidFill>
                        </a:rPr>
                        <a:t>Self-employed (without own employees)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1">
                          <a:solidFill>
                            <a:schemeClr val="tx2"/>
                          </a:solidFill>
                        </a:rPr>
                        <a:t>Temporary workers (recruited via a temp agency)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pic>
        <p:nvPicPr>
          <p:cNvPr id="3" name="Graphic 15">
            <a:extLst>
              <a:ext uri="{FF2B5EF4-FFF2-40B4-BE49-F238E27FC236}">
                <a16:creationId xmlns:a16="http://schemas.microsoft.com/office/drawing/2014/main" id="{B00CCBE4-977E-011C-B0FD-D57C27B709E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3102" y="4107898"/>
            <a:ext cx="83482" cy="88700"/>
          </a:xfrm>
          <a:prstGeom prst="rect">
            <a:avLst/>
          </a:prstGeom>
        </p:spPr>
      </p:pic>
    </p:spTree>
    <p:extLst>
      <p:ext uri="{BB962C8B-B14F-4D97-AF65-F5344CB8AC3E}">
        <p14:creationId xmlns:p14="http://schemas.microsoft.com/office/powerpoint/2010/main" val="339218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a:solidFill>
                  <a:srgbClr val="1B4528"/>
                </a:solidFill>
                <a:latin typeface="+mn-lt"/>
                <a:ea typeface="+mn-ea"/>
                <a:cs typeface="+mn-cs"/>
              </a:rPr>
              <a:t>Human rights policies and processes </a:t>
            </a:r>
            <a:r>
              <a:rPr lang="da-DK" sz="1800" b="1" i="0" u="none" strike="noStrike" kern="1200" spc="-10" noProof="0">
                <a:solidFill>
                  <a:srgbClr val="1B4528"/>
                </a:solidFill>
                <a:latin typeface="+mn-lt"/>
                <a:ea typeface="+mn-ea"/>
                <a:cs typeface="+mn-cs"/>
              </a:rPr>
              <a:t>(C6) </a:t>
            </a:r>
            <a:r>
              <a:rPr lang="da-DK" noProof="0"/>
              <a:t>- Own workforce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a:t>
            </a:r>
            <a:r>
              <a:rPr lang="da-DK" sz="900" spc="-10">
                <a:solidFill>
                  <a:schemeClr val="bg1"/>
                </a:solidFill>
              </a:rPr>
              <a:t>see Extended Module.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35</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4" name="Rectangle 2">
            <a:extLst>
              <a:ext uri="{FF2B5EF4-FFF2-40B4-BE49-F238E27FC236}">
                <a16:creationId xmlns:a16="http://schemas.microsoft.com/office/drawing/2014/main" id="{68E1EA8E-D20C-9290-04AB-2476B5D65892}"/>
              </a:ext>
            </a:extLst>
          </p:cNvPr>
          <p:cNvSpPr/>
          <p:nvPr/>
        </p:nvSpPr>
        <p:spPr>
          <a:xfrm>
            <a:off x="8137471" y="1016002"/>
            <a:ext cx="3622232" cy="532807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highlight>
                <a:srgbClr val="FFFF00"/>
              </a:highlight>
              <a:latin typeface="+mj-lt"/>
            </a:endParaRPr>
          </a:p>
          <a:p>
            <a:pPr algn="l">
              <a:lnSpc>
                <a:spcPct val="106000"/>
              </a:lnSpc>
            </a:pPr>
            <a:r>
              <a:rPr lang="da-DK" sz="900" b="1" spc="-10">
                <a:solidFill>
                  <a:schemeClr val="tx2"/>
                </a:solidFill>
              </a:rPr>
              <a:t>Own workforce</a:t>
            </a:r>
          </a:p>
          <a:p>
            <a:pPr algn="l">
              <a:lnSpc>
                <a:spcPct val="106000"/>
              </a:lnSpc>
            </a:pPr>
            <a:r>
              <a:rPr lang="da-DK" sz="900" spc="-10">
                <a:solidFill>
                  <a:schemeClr val="tx2"/>
                </a:solidFill>
              </a:rPr>
              <a:t>Own workforce means the people who are directly employed by your company, as well as self-employed or temporary workers that your company uses. </a:t>
            </a:r>
          </a:p>
          <a:p>
            <a:pPr algn="l">
              <a:lnSpc>
                <a:spcPct val="106000"/>
              </a:lnSpc>
              <a:spcBef>
                <a:spcPts val="800"/>
              </a:spcBef>
            </a:pPr>
            <a:r>
              <a:rPr lang="da-DK" sz="900" b="1" spc="-10">
                <a:solidFill>
                  <a:schemeClr val="tx2"/>
                </a:solidFill>
                <a:latin typeface="+mj-lt"/>
              </a:rPr>
              <a:t>Code of </a:t>
            </a:r>
            <a:r>
              <a:rPr lang="da-DK" sz="900" b="1" spc="-10" err="1">
                <a:solidFill>
                  <a:schemeClr val="tx2"/>
                </a:solidFill>
                <a:latin typeface="+mj-lt"/>
              </a:rPr>
              <a:t>conduct</a:t>
            </a:r>
            <a:br>
              <a:rPr lang="da-DK" sz="900" b="1" spc="-10">
                <a:solidFill>
                  <a:schemeClr val="tx2"/>
                </a:solidFill>
                <a:latin typeface="+mj-lt"/>
              </a:rPr>
            </a:br>
            <a:r>
              <a:rPr lang="da-DK" sz="900" spc="-10">
                <a:solidFill>
                  <a:schemeClr val="tx2"/>
                </a:solidFill>
                <a:latin typeface="+mj-lt"/>
              </a:rPr>
              <a:t>"Code of </a:t>
            </a:r>
            <a:r>
              <a:rPr lang="da-DK" sz="900" spc="-10" err="1">
                <a:solidFill>
                  <a:schemeClr val="tx2"/>
                </a:solidFill>
                <a:latin typeface="+mj-lt"/>
              </a:rPr>
              <a:t>conduct</a:t>
            </a:r>
            <a:r>
              <a:rPr lang="da-DK" sz="900" spc="-10">
                <a:solidFill>
                  <a:schemeClr val="tx2"/>
                </a:solidFill>
                <a:latin typeface="+mj-lt"/>
              </a:rPr>
              <a:t>" is another word for your company's code of behavior or responsibility policy. A </a:t>
            </a:r>
            <a:r>
              <a:rPr lang="da-DK" sz="900" spc="-10" err="1">
                <a:solidFill>
                  <a:schemeClr val="tx2"/>
                </a:solidFill>
                <a:latin typeface="+mj-lt"/>
              </a:rPr>
              <a:t>code </a:t>
            </a:r>
            <a:r>
              <a:rPr lang="da-DK" sz="900" spc="-10">
                <a:solidFill>
                  <a:schemeClr val="tx2"/>
                </a:solidFill>
                <a:latin typeface="+mj-lt"/>
              </a:rPr>
              <a:t>of</a:t>
            </a:r>
            <a:r>
              <a:rPr lang="da-DK" sz="900" spc="-10" err="1">
                <a:solidFill>
                  <a:schemeClr val="tx2"/>
                </a:solidFill>
                <a:latin typeface="+mj-lt"/>
              </a:rPr>
              <a:t> conduct </a:t>
            </a:r>
            <a:r>
              <a:rPr lang="da-DK" sz="900" spc="-10">
                <a:solidFill>
                  <a:schemeClr val="tx2"/>
                </a:solidFill>
                <a:latin typeface="+mj-lt"/>
              </a:rPr>
              <a:t>can contain different topics that your company wants to focus on (e.g. social, environmental/climate or governance issues). </a:t>
            </a:r>
          </a:p>
          <a:p>
            <a:pPr algn="l">
              <a:lnSpc>
                <a:spcPct val="106000"/>
              </a:lnSpc>
              <a:spcBef>
                <a:spcPts val="800"/>
              </a:spcBef>
            </a:pPr>
            <a:r>
              <a:rPr lang="da-DK" sz="900" spc="-10">
                <a:solidFill>
                  <a:schemeClr val="tx2"/>
                </a:solidFill>
                <a:latin typeface="+mj-lt"/>
              </a:rPr>
              <a:t>The scope of a </a:t>
            </a:r>
            <a:r>
              <a:rPr lang="da-DK" sz="900" spc="-10" err="1">
                <a:solidFill>
                  <a:schemeClr val="tx2"/>
                </a:solidFill>
                <a:latin typeface="+mj-lt"/>
              </a:rPr>
              <a:t>code </a:t>
            </a:r>
            <a:r>
              <a:rPr lang="da-DK" sz="900" spc="-10">
                <a:solidFill>
                  <a:schemeClr val="tx2"/>
                </a:solidFill>
                <a:latin typeface="+mj-lt"/>
              </a:rPr>
              <a:t>of</a:t>
            </a:r>
            <a:r>
              <a:rPr lang="da-DK" sz="900" spc="-10" err="1">
                <a:solidFill>
                  <a:schemeClr val="tx2"/>
                </a:solidFill>
                <a:latin typeface="+mj-lt"/>
              </a:rPr>
              <a:t> conduct </a:t>
            </a:r>
            <a:r>
              <a:rPr lang="da-DK" sz="900" spc="-10">
                <a:solidFill>
                  <a:schemeClr val="tx2"/>
                </a:solidFill>
                <a:latin typeface="+mj-lt"/>
              </a:rPr>
              <a:t>can be narrowed to your own company/workforce, or it can have a broader focus that also includes expectations on how your company's suppliers act to align with your company values. </a:t>
            </a:r>
          </a:p>
          <a:p>
            <a:pPr>
              <a:lnSpc>
                <a:spcPct val="106000"/>
              </a:lnSpc>
              <a:spcBef>
                <a:spcPts val="800"/>
              </a:spcBef>
            </a:pPr>
            <a:r>
              <a:rPr lang="da-DK" sz="900" spc="-10">
                <a:solidFill>
                  <a:schemeClr val="tx2"/>
                </a:solidFill>
              </a:rPr>
              <a:t>Please note that the information about your company's </a:t>
            </a:r>
            <a:r>
              <a:rPr lang="da-DK" sz="900" spc="-10" err="1">
                <a:solidFill>
                  <a:schemeClr val="tx2"/>
                </a:solidFill>
              </a:rPr>
              <a:t>code </a:t>
            </a:r>
            <a:r>
              <a:rPr lang="da-DK" sz="900" spc="-10">
                <a:solidFill>
                  <a:schemeClr val="tx2"/>
                </a:solidFill>
              </a:rPr>
              <a:t>of </a:t>
            </a:r>
            <a:r>
              <a:rPr lang="da-DK" sz="900" spc="-10" err="1">
                <a:solidFill>
                  <a:schemeClr val="tx2"/>
                </a:solidFill>
              </a:rPr>
              <a:t>conduct </a:t>
            </a:r>
            <a:r>
              <a:rPr lang="da-DK" sz="900" spc="-10">
                <a:solidFill>
                  <a:schemeClr val="tx2"/>
                </a:solidFill>
              </a:rPr>
              <a:t>or human rights policy that is completed on this page is limited to focus only on your company's own workforce - and not your company's value chain, suppliers, communities, consumers, etc.</a:t>
            </a:r>
            <a:endParaRPr lang="da-DK" sz="900" b="1" spc="-10">
              <a:solidFill>
                <a:schemeClr val="tx2"/>
              </a:solidFill>
              <a:latin typeface="+mj-lt"/>
            </a:endParaRPr>
          </a:p>
          <a:p>
            <a:pPr algn="l">
              <a:lnSpc>
                <a:spcPct val="106000"/>
              </a:lnSpc>
              <a:spcBef>
                <a:spcPts val="800"/>
              </a:spcBef>
            </a:pPr>
            <a:r>
              <a:rPr lang="da-DK" sz="900" b="1" spc="-10">
                <a:solidFill>
                  <a:schemeClr val="tx2"/>
                </a:solidFill>
                <a:latin typeface="+mj-lt"/>
              </a:rPr>
              <a:t>Complaint mechanism</a:t>
            </a:r>
            <a:br>
              <a:rPr lang="da-DK" sz="900" b="1" spc="-10">
                <a:solidFill>
                  <a:schemeClr val="tx2"/>
                </a:solidFill>
                <a:latin typeface="+mj-lt"/>
              </a:rPr>
            </a:br>
            <a:r>
              <a:rPr lang="da-DK" sz="900" spc="-10" err="1">
                <a:solidFill>
                  <a:schemeClr val="tx2"/>
                </a:solidFill>
                <a:latin typeface="+mj-lt"/>
              </a:rPr>
              <a:t>Grievance mechanism </a:t>
            </a:r>
            <a:r>
              <a:rPr lang="da-DK" sz="900" spc="-10">
                <a:solidFill>
                  <a:schemeClr val="tx2"/>
                </a:solidFill>
                <a:latin typeface="+mj-lt"/>
              </a:rPr>
              <a:t>in this context refers to whether you have made it possible for your company's own employees to file a complaint. A complaint can, for example, be about conditions in the workplace that are illegal, such as child labor, discrimination or lack of safety measures to prevent workplace accidents. </a:t>
            </a:r>
          </a:p>
          <a:p>
            <a:pPr algn="l">
              <a:lnSpc>
                <a:spcPct val="106000"/>
              </a:lnSpc>
              <a:spcBef>
                <a:spcPts val="800"/>
              </a:spcBef>
            </a:pPr>
            <a:r>
              <a:rPr lang="da-DK" sz="900" spc="-10">
                <a:solidFill>
                  <a:schemeClr val="tx2"/>
                </a:solidFill>
                <a:latin typeface="+mj-lt"/>
              </a:rPr>
              <a:t>Among other things, a complaint mechanic can help your business prevent both injuries and complaints from escalating. </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graphicFrame>
        <p:nvGraphicFramePr>
          <p:cNvPr id="7" name="Table 12">
            <a:extLst>
              <a:ext uri="{FF2B5EF4-FFF2-40B4-BE49-F238E27FC236}">
                <a16:creationId xmlns:a16="http://schemas.microsoft.com/office/drawing/2014/main" id="{DB79A87E-D29B-1775-517F-11F70A44D342}"/>
              </a:ext>
            </a:extLst>
          </p:cNvPr>
          <p:cNvGraphicFramePr>
            <a:graphicFrameLocks noGrp="1"/>
          </p:cNvGraphicFramePr>
          <p:nvPr>
            <p:extLst>
              <p:ext uri="{D42A27DB-BD31-4B8C-83A1-F6EECF244321}">
                <p14:modId xmlns:p14="http://schemas.microsoft.com/office/powerpoint/2010/main" val="3573745285"/>
              </p:ext>
            </p:extLst>
          </p:nvPr>
        </p:nvGraphicFramePr>
        <p:xfrm>
          <a:off x="518600" y="1511163"/>
          <a:ext cx="7354374" cy="951139"/>
        </p:xfrm>
        <a:graphic>
          <a:graphicData uri="http://schemas.openxmlformats.org/drawingml/2006/table">
            <a:tbl>
              <a:tblPr firstRow="1">
                <a:tableStyleId>{2A488322-F2BA-4B5B-9748-0D474271808F}</a:tableStyleId>
              </a:tblPr>
              <a:tblGrid>
                <a:gridCol w="5653600">
                  <a:extLst>
                    <a:ext uri="{9D8B030D-6E8A-4147-A177-3AD203B41FA5}">
                      <a16:colId xmlns:a16="http://schemas.microsoft.com/office/drawing/2014/main" val="2698153288"/>
                    </a:ext>
                  </a:extLst>
                </a:gridCol>
                <a:gridCol w="1700774">
                  <a:extLst>
                    <a:ext uri="{9D8B030D-6E8A-4147-A177-3AD203B41FA5}">
                      <a16:colId xmlns:a16="http://schemas.microsoft.com/office/drawing/2014/main" val="2119413191"/>
                    </a:ext>
                  </a:extLst>
                </a:gridCol>
              </a:tblGrid>
              <a:tr h="504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[Insert company name] </a:t>
                      </a:r>
                      <a:r>
                        <a:rPr lang="da-DK" sz="900" b="1">
                          <a:solidFill>
                            <a:schemeClr val="tx2"/>
                          </a:solidFill>
                        </a:rPr>
                        <a:t>has </a:t>
                      </a:r>
                      <a:r>
                        <a:rPr lang="da-DK" sz="900" b="1" kern="1200" spc="-10" noProof="0">
                          <a:solidFill>
                            <a:schemeClr val="tx2"/>
                          </a:solidFill>
                          <a:latin typeface="+mn-lt"/>
                          <a:ea typeface="+mn-ea"/>
                          <a:cs typeface="+mn-cs"/>
                        </a:rPr>
                        <a:t>a </a:t>
                      </a:r>
                      <a:r>
                        <a:rPr lang="da-DK" sz="900" b="1" kern="1200" spc="-10" noProof="0" err="1">
                          <a:solidFill>
                            <a:schemeClr val="tx2"/>
                          </a:solidFill>
                          <a:latin typeface="+mn-lt"/>
                          <a:ea typeface="+mn-ea"/>
                          <a:cs typeface="+mn-cs"/>
                        </a:rPr>
                        <a:t>code </a:t>
                      </a:r>
                      <a:r>
                        <a:rPr lang="da-DK" sz="900" b="1" kern="1200" spc="-10" noProof="0">
                          <a:solidFill>
                            <a:schemeClr val="tx2"/>
                          </a:solidFill>
                          <a:latin typeface="+mn-lt"/>
                          <a:ea typeface="+mn-ea"/>
                          <a:cs typeface="+mn-cs"/>
                        </a:rPr>
                        <a:t>of </a:t>
                      </a:r>
                      <a:r>
                        <a:rPr lang="da-DK" sz="900" b="1" kern="1200" spc="-10" noProof="0" err="1">
                          <a:solidFill>
                            <a:schemeClr val="tx2"/>
                          </a:solidFill>
                          <a:latin typeface="+mn-lt"/>
                          <a:ea typeface="+mn-ea"/>
                          <a:cs typeface="+mn-cs"/>
                        </a:rPr>
                        <a:t>conduct </a:t>
                      </a:r>
                      <a:r>
                        <a:rPr lang="da-DK" sz="900" b="1" i="1" kern="1200" spc="-10" noProof="0">
                          <a:solidFill>
                            <a:schemeClr val="tx2"/>
                          </a:solidFill>
                          <a:latin typeface="+mn-lt"/>
                          <a:ea typeface="+mn-ea"/>
                          <a:cs typeface="+mn-cs"/>
                        </a:rPr>
                        <a:t>or </a:t>
                      </a:r>
                      <a:r>
                        <a:rPr lang="da-DK" sz="900" b="1" kern="1200" spc="-10" noProof="0">
                          <a:solidFill>
                            <a:schemeClr val="tx2"/>
                          </a:solidFill>
                          <a:latin typeface="+mn-lt"/>
                          <a:ea typeface="+mn-ea"/>
                          <a:cs typeface="+mn-cs"/>
                        </a:rPr>
                        <a:t>human rights policy for our </a:t>
                      </a:r>
                      <a:r>
                        <a:rPr lang="da-DK" sz="900" b="1" u="sng" kern="1200" spc="-10" noProof="0">
                          <a:solidFill>
                            <a:schemeClr val="tx2"/>
                          </a:solidFill>
                          <a:latin typeface="+mn-lt"/>
                          <a:ea typeface="+mn-ea"/>
                          <a:cs typeface="+mn-cs"/>
                        </a:rPr>
                        <a:t>own workforce </a:t>
                      </a:r>
                      <a:r>
                        <a:rPr lang="da-DK" sz="900" b="0" u="none" kern="1200" spc="-10" noProof="0">
                          <a:solidFill>
                            <a:schemeClr val="tx2"/>
                          </a:solidFill>
                          <a:latin typeface="+mn-lt"/>
                          <a:ea typeface="+mn-ea"/>
                          <a:cs typeface="+mn-cs"/>
                        </a:rPr>
                        <a:t>(section 61a)</a:t>
                      </a:r>
                      <a:endParaRPr lang="en-GB" sz="900" b="0" u="none">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YES/NO</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1168870"/>
                  </a:ext>
                </a:extLst>
              </a:tr>
              <a:tr h="446174">
                <a:tc>
                  <a:txBody>
                    <a:bodyPr/>
                    <a:lstStyle/>
                    <a:p>
                      <a:r>
                        <a:rPr lang="da-DK" sz="900" b="1" kern="1200" noProof="0">
                          <a:solidFill>
                            <a:schemeClr val="accent2"/>
                          </a:solidFill>
                          <a:latin typeface="+mn-lt"/>
                          <a:ea typeface="+mn-ea"/>
                          <a:cs typeface="+mn-cs"/>
                        </a:rPr>
                        <a:t>[Insert company name] </a:t>
                      </a:r>
                      <a:r>
                        <a:rPr lang="da-DK" sz="900" b="1" noProof="0">
                          <a:solidFill>
                            <a:schemeClr val="tx2"/>
                          </a:solidFill>
                        </a:rPr>
                        <a:t>has a grievance mechanism for our </a:t>
                      </a:r>
                      <a:r>
                        <a:rPr lang="da-DK" sz="900" b="1" u="sng" noProof="0">
                          <a:solidFill>
                            <a:schemeClr val="tx2"/>
                          </a:solidFill>
                        </a:rPr>
                        <a:t>own workforce </a:t>
                      </a:r>
                      <a:r>
                        <a:rPr lang="da-DK" sz="900" b="0" noProof="0">
                          <a:solidFill>
                            <a:schemeClr val="tx2"/>
                          </a:solidFill>
                        </a:rPr>
                        <a:t>(clause 61c)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Insert YES/NO</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03441729"/>
                  </a:ext>
                </a:extLst>
              </a:tr>
            </a:tbl>
          </a:graphicData>
        </a:graphic>
      </p:graphicFrame>
      <p:pic>
        <p:nvPicPr>
          <p:cNvPr id="12" name="Graphic 9">
            <a:extLst>
              <a:ext uri="{FF2B5EF4-FFF2-40B4-BE49-F238E27FC236}">
                <a16:creationId xmlns:a16="http://schemas.microsoft.com/office/drawing/2014/main" id="{0DD95DE9-10E0-07C8-61B2-BA3DEC2FDA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098622"/>
            <a:ext cx="207455" cy="232601"/>
          </a:xfrm>
          <a:prstGeom prst="rect">
            <a:avLst/>
          </a:prstGeom>
        </p:spPr>
      </p:pic>
    </p:spTree>
    <p:extLst>
      <p:ext uri="{BB962C8B-B14F-4D97-AF65-F5344CB8AC3E}">
        <p14:creationId xmlns:p14="http://schemas.microsoft.com/office/powerpoint/2010/main" val="3531349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a:solidFill>
                  <a:srgbClr val="1B4528"/>
                </a:solidFill>
                <a:latin typeface="+mn-lt"/>
                <a:ea typeface="+mn-ea"/>
                <a:cs typeface="+mn-cs"/>
              </a:rPr>
              <a:t>Human rights policies and processes </a:t>
            </a:r>
            <a:r>
              <a:rPr lang="da-DK" sz="1800" b="1" i="0" u="none" strike="noStrike" kern="1200" spc="-10" noProof="0">
                <a:solidFill>
                  <a:srgbClr val="1B4528"/>
                </a:solidFill>
                <a:latin typeface="+mn-lt"/>
                <a:ea typeface="+mn-ea"/>
                <a:cs typeface="+mn-cs"/>
              </a:rPr>
              <a:t>(C6) </a:t>
            </a:r>
            <a:r>
              <a:rPr lang="da-DK" noProof="0"/>
              <a:t>- Own workforce - continued</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36</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252264110"/>
              </p:ext>
            </p:extLst>
          </p:nvPr>
        </p:nvGraphicFramePr>
        <p:xfrm>
          <a:off x="518601" y="1972961"/>
          <a:ext cx="7354374" cy="2424240"/>
        </p:xfrm>
        <a:graphic>
          <a:graphicData uri="http://schemas.openxmlformats.org/drawingml/2006/table">
            <a:tbl>
              <a:tblPr firstRow="1">
                <a:tableStyleId>{2A488322-F2BA-4B5B-9748-0D474271808F}</a:tableStyleId>
              </a:tblPr>
              <a:tblGrid>
                <a:gridCol w="5664199">
                  <a:extLst>
                    <a:ext uri="{9D8B030D-6E8A-4147-A177-3AD203B41FA5}">
                      <a16:colId xmlns:a16="http://schemas.microsoft.com/office/drawing/2014/main" val="1902117154"/>
                    </a:ext>
                  </a:extLst>
                </a:gridCol>
                <a:gridCol w="1690175">
                  <a:extLst>
                    <a:ext uri="{9D8B030D-6E8A-4147-A177-3AD203B41FA5}">
                      <a16:colId xmlns:a16="http://schemas.microsoft.com/office/drawing/2014/main" val="1904521774"/>
                    </a:ext>
                  </a:extLst>
                </a:gridCol>
              </a:tblGrid>
              <a:tr h="346320">
                <a:tc gridSpan="2">
                  <a:txBody>
                    <a:bodyPr/>
                    <a:lstStyle/>
                    <a:p>
                      <a:pPr algn="l"/>
                      <a:r>
                        <a:rPr lang="da-DK" sz="900" b="1" kern="1200" noProof="0">
                          <a:solidFill>
                            <a:schemeClr val="accent2"/>
                          </a:solidFill>
                          <a:latin typeface="+mn-lt"/>
                          <a:ea typeface="+mn-ea"/>
                          <a:cs typeface="+mn-cs"/>
                        </a:rPr>
                        <a:t>[Insert company name]'s </a:t>
                      </a:r>
                      <a:r>
                        <a:rPr lang="da-DK" sz="900" b="1" kern="1200" spc="-10" noProof="0">
                          <a:solidFill>
                            <a:schemeClr val="tx2"/>
                          </a:solidFill>
                          <a:latin typeface="+mn-lt"/>
                          <a:ea typeface="+mn-ea"/>
                          <a:cs typeface="+mn-cs"/>
                        </a:rPr>
                        <a:t>code of conduct/human rights policy for our </a:t>
                      </a:r>
                      <a:r>
                        <a:rPr lang="da-DK" sz="900" b="1" u="sng" kern="1200" spc="-10" noProof="0">
                          <a:solidFill>
                            <a:schemeClr val="tx2"/>
                          </a:solidFill>
                          <a:latin typeface="+mn-lt"/>
                          <a:ea typeface="+mn-ea"/>
                          <a:cs typeface="+mn-cs"/>
                        </a:rPr>
                        <a:t>own workforce </a:t>
                      </a:r>
                      <a:r>
                        <a:rPr lang="da-DK" sz="900" b="1" u="none" kern="1200" spc="-10" noProof="0">
                          <a:solidFill>
                            <a:schemeClr val="tx2"/>
                          </a:solidFill>
                          <a:latin typeface="+mn-lt"/>
                          <a:ea typeface="+mn-ea"/>
                          <a:cs typeface="+mn-cs"/>
                        </a:rPr>
                        <a:t>addresses: </a:t>
                      </a:r>
                      <a:r>
                        <a:rPr lang="da-DK" sz="900" b="0" kern="1200" spc="-10" noProof="0">
                          <a:solidFill>
                            <a:schemeClr val="tx2"/>
                          </a:solidFill>
                          <a:latin typeface="+mn-lt"/>
                          <a:ea typeface="+mn-ea"/>
                          <a:cs typeface="+mn-cs"/>
                        </a:rPr>
                        <a:t>(section 62a)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algn="l"/>
                      <a:r>
                        <a:rPr lang="da-DK" sz="900" b="1" kern="1200" spc="-10" noProof="0">
                          <a:solidFill>
                            <a:schemeClr val="tx2"/>
                          </a:solidFill>
                          <a:latin typeface="+mn-lt"/>
                          <a:ea typeface="+mn-ea"/>
                          <a:cs typeface="+mn-cs"/>
                        </a:rPr>
                        <a:t>Child labor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Forced labor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da-DK" sz="900" b="1" kern="1200" spc="-10" noProof="0">
                          <a:solidFill>
                            <a:schemeClr val="tx2"/>
                          </a:solidFill>
                          <a:latin typeface="+mn-lt"/>
                          <a:ea typeface="+mn-ea"/>
                          <a:cs typeface="+mn-cs"/>
                        </a:rPr>
                        <a:t>Human trafficking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da-DK" sz="900" b="1" kern="1200" spc="-10" noProof="0">
                          <a:solidFill>
                            <a:schemeClr val="tx2"/>
                          </a:solidFill>
                          <a:latin typeface="+mn-lt"/>
                          <a:ea typeface="+mn-ea"/>
                          <a:cs typeface="+mn-cs"/>
                        </a:rPr>
                        <a:t>Discrimination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da-DK" sz="900" b="1" kern="1200" spc="-10" noProof="0">
                          <a:solidFill>
                            <a:schemeClr val="tx2"/>
                          </a:solidFill>
                          <a:latin typeface="+mn-lt"/>
                          <a:ea typeface="+mn-ea"/>
                          <a:cs typeface="+mn-cs"/>
                        </a:rPr>
                        <a:t>Safety/accident prevention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127692"/>
                  </a:ext>
                </a:extLst>
              </a:tr>
              <a:tr h="346320">
                <a:tc>
                  <a:txBody>
                    <a:bodyPr/>
                    <a:lstStyle/>
                    <a:p>
                      <a:pPr algn="l"/>
                      <a:r>
                        <a:rPr lang="da-DK" sz="900" b="1" kern="1200" spc="-10" noProof="0">
                          <a:solidFill>
                            <a:schemeClr val="tx2"/>
                          </a:solidFill>
                          <a:latin typeface="+mn-lt"/>
                          <a:ea typeface="+mn-ea"/>
                          <a:cs typeface="+mn-cs"/>
                        </a:rPr>
                        <a:t>Other (if YES, please specify)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Insert YES/NO</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061768" y="1015999"/>
            <a:ext cx="3622232" cy="575056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highlight>
                <a:srgbClr val="FFFF00"/>
              </a:highlight>
              <a:latin typeface="+mj-lt"/>
            </a:endParaRPr>
          </a:p>
          <a:p>
            <a:pPr>
              <a:lnSpc>
                <a:spcPct val="106000"/>
              </a:lnSpc>
            </a:pPr>
            <a:r>
              <a:rPr lang="da-DK" sz="900" b="1" kern="1200" spc="-10" noProof="0">
                <a:solidFill>
                  <a:schemeClr val="tx2"/>
                </a:solidFill>
                <a:latin typeface="+mn-lt"/>
                <a:ea typeface="+mn-ea"/>
                <a:cs typeface="+mn-cs"/>
              </a:rPr>
              <a:t>Child labor</a:t>
            </a:r>
          </a:p>
          <a:p>
            <a:pPr>
              <a:lnSpc>
                <a:spcPct val="106000"/>
              </a:lnSpc>
            </a:pPr>
            <a:r>
              <a:rPr lang="da-DK" sz="900" kern="1200" spc="-10" noProof="0">
                <a:solidFill>
                  <a:schemeClr val="tx2"/>
                </a:solidFill>
                <a:latin typeface="+mn-lt"/>
                <a:ea typeface="+mn-ea"/>
                <a:cs typeface="+mn-cs"/>
              </a:rPr>
              <a:t>Child labor is work that deprives children of their childhood, potential and dignity and is harmful to physical and mental development. It is work that:</a:t>
            </a:r>
          </a:p>
          <a:p>
            <a:pPr marL="171450" indent="-171450">
              <a:lnSpc>
                <a:spcPct val="106000"/>
              </a:lnSpc>
              <a:buFont typeface="Arial" panose="020B0604020202020204" pitchFamily="34" charset="0"/>
              <a:buChar char="•"/>
            </a:pPr>
            <a:r>
              <a:rPr lang="da-DK" sz="900" kern="1200" spc="-10" noProof="0">
                <a:solidFill>
                  <a:schemeClr val="tx2"/>
                </a:solidFill>
                <a:latin typeface="+mn-lt"/>
                <a:ea typeface="+mn-ea"/>
                <a:cs typeface="+mn-cs"/>
              </a:rPr>
              <a:t>is mentally, physically, socially or morally dangerous and harmful to children and/or</a:t>
            </a:r>
          </a:p>
          <a:p>
            <a:pPr marL="171450" indent="-171450">
              <a:lnSpc>
                <a:spcPct val="106000"/>
              </a:lnSpc>
              <a:buFont typeface="Arial" panose="020B0604020202020204" pitchFamily="34" charset="0"/>
              <a:buChar char="•"/>
            </a:pPr>
            <a:r>
              <a:rPr lang="da-DK" sz="900" kern="1200" spc="-10" noProof="0">
                <a:solidFill>
                  <a:schemeClr val="tx2"/>
                </a:solidFill>
                <a:latin typeface="+mn-lt"/>
                <a:ea typeface="+mn-ea"/>
                <a:cs typeface="+mn-cs"/>
              </a:rPr>
              <a:t>interfere with their schooling by depriving them of the opportunity to attend school, forcing them to leave school early or requiring them to try to combine schooling with excessively long and hard work.</a:t>
            </a:r>
          </a:p>
          <a:p>
            <a:pPr>
              <a:lnSpc>
                <a:spcPct val="106000"/>
              </a:lnSpc>
            </a:pPr>
            <a:endParaRPr lang="da-DK" sz="900" spc="-10">
              <a:solidFill>
                <a:schemeClr val="tx2"/>
              </a:solidFill>
            </a:endParaRPr>
          </a:p>
          <a:p>
            <a:pPr>
              <a:lnSpc>
                <a:spcPct val="106000"/>
              </a:lnSpc>
            </a:pPr>
            <a:r>
              <a:rPr lang="da-DK" sz="900" spc="-10">
                <a:solidFill>
                  <a:schemeClr val="tx2"/>
                </a:solidFill>
              </a:rPr>
              <a:t>In Denmark, children under the age of 13 are generally not allowed to work for an employer. </a:t>
            </a:r>
          </a:p>
          <a:p>
            <a:pPr>
              <a:lnSpc>
                <a:spcPct val="106000"/>
              </a:lnSpc>
            </a:pPr>
            <a:r>
              <a:rPr lang="da-DK" sz="900">
                <a:solidFill>
                  <a:srgbClr val="1B4529"/>
                </a:solidFill>
                <a:hlinkClick r:id="rId4">
                  <a:extLst>
                    <a:ext uri="{A12FA001-AC4F-418D-AE19-62706E023703}">
                      <ahyp:hlinkClr xmlns:ahyp="http://schemas.microsoft.com/office/drawing/2018/hyperlinkcolor" val="tx"/>
                    </a:ext>
                  </a:extLst>
                </a:hlinkClick>
              </a:rPr>
              <a:t>Read more about the Danish rules on the Danish Working Environment Authority's website</a:t>
            </a:r>
            <a:endParaRPr lang="da-DK" sz="900" kern="1200" spc="-10" noProof="0">
              <a:solidFill>
                <a:srgbClr val="1B4529"/>
              </a:solidFill>
              <a:latin typeface="+mn-lt"/>
              <a:ea typeface="+mn-ea"/>
              <a:cs typeface="+mn-cs"/>
            </a:endParaRPr>
          </a:p>
          <a:p>
            <a:pPr algn="l">
              <a:lnSpc>
                <a:spcPct val="106000"/>
              </a:lnSpc>
            </a:pPr>
            <a:endParaRPr lang="da-DK" sz="900" spc="-10">
              <a:solidFill>
                <a:schemeClr val="tx2"/>
              </a:solidFill>
            </a:endParaRPr>
          </a:p>
          <a:p>
            <a:pPr algn="l">
              <a:lnSpc>
                <a:spcPct val="106000"/>
              </a:lnSpc>
            </a:pPr>
            <a:r>
              <a:rPr lang="da-DK" sz="900" b="1" kern="1200" spc="-10" noProof="0">
                <a:solidFill>
                  <a:schemeClr val="tx2"/>
                </a:solidFill>
                <a:latin typeface="+mn-lt"/>
                <a:ea typeface="+mn-ea"/>
                <a:cs typeface="+mn-cs"/>
              </a:rPr>
              <a:t>Forced labor</a:t>
            </a:r>
          </a:p>
          <a:p>
            <a:pPr algn="l">
              <a:lnSpc>
                <a:spcPct val="106000"/>
              </a:lnSpc>
            </a:pPr>
            <a:r>
              <a:rPr lang="da-DK" sz="900" spc="-10">
                <a:solidFill>
                  <a:schemeClr val="tx2"/>
                </a:solidFill>
              </a:rPr>
              <a:t>Forced labor includes all situations where people are coerced in any way to perform work that they have not voluntarily chosen to do.</a:t>
            </a:r>
          </a:p>
          <a:p>
            <a:pPr algn="l">
              <a:lnSpc>
                <a:spcPct val="106000"/>
              </a:lnSpc>
            </a:pPr>
            <a:endParaRPr lang="da-DK" sz="900" b="1" spc="-10">
              <a:solidFill>
                <a:schemeClr val="tx2"/>
              </a:solidFill>
              <a:highlight>
                <a:srgbClr val="FFFF00"/>
              </a:highlight>
            </a:endParaRPr>
          </a:p>
          <a:p>
            <a:pPr algn="l">
              <a:lnSpc>
                <a:spcPct val="106000"/>
              </a:lnSpc>
            </a:pPr>
            <a:r>
              <a:rPr lang="da-DK" sz="900" b="1" kern="1200" spc="-10" noProof="0">
                <a:solidFill>
                  <a:schemeClr val="tx2"/>
                </a:solidFill>
                <a:latin typeface="+mn-lt"/>
                <a:ea typeface="+mn-ea"/>
                <a:cs typeface="+mn-cs"/>
              </a:rPr>
              <a:t>Human trafficking</a:t>
            </a:r>
            <a:endParaRPr lang="da-DK" sz="900" kern="1200" spc="-10" noProof="0">
              <a:solidFill>
                <a:schemeClr val="tx2"/>
              </a:solidFill>
              <a:latin typeface="+mn-lt"/>
              <a:ea typeface="+mn-ea"/>
              <a:cs typeface="+mn-cs"/>
            </a:endParaRPr>
          </a:p>
          <a:p>
            <a:pPr algn="l">
              <a:lnSpc>
                <a:spcPct val="106000"/>
              </a:lnSpc>
            </a:pPr>
            <a:r>
              <a:rPr lang="da-DK" sz="900" spc="-10">
                <a:solidFill>
                  <a:schemeClr val="tx2"/>
                </a:solidFill>
              </a:rPr>
              <a:t>Human trafficking includes the transportation or receipt of persons by means of threats or the use of force or payment in order to gain control over another person.</a:t>
            </a:r>
          </a:p>
          <a:p>
            <a:pPr algn="l">
              <a:lnSpc>
                <a:spcPct val="106000"/>
              </a:lnSpc>
            </a:pPr>
            <a:endParaRPr lang="da-DK" sz="900" b="1" spc="-10">
              <a:solidFill>
                <a:schemeClr val="tx2"/>
              </a:solidFill>
            </a:endParaRPr>
          </a:p>
          <a:p>
            <a:pPr algn="l">
              <a:lnSpc>
                <a:spcPct val="106000"/>
              </a:lnSpc>
            </a:pPr>
            <a:r>
              <a:rPr lang="da-DK" sz="900" b="1" kern="1200" spc="-10" noProof="0">
                <a:solidFill>
                  <a:schemeClr val="tx2"/>
                </a:solidFill>
                <a:latin typeface="+mn-lt"/>
                <a:ea typeface="+mn-ea"/>
                <a:cs typeface="+mn-cs"/>
              </a:rPr>
              <a:t>Discrimination</a:t>
            </a:r>
          </a:p>
          <a:p>
            <a:pPr>
              <a:lnSpc>
                <a:spcPct val="106000"/>
              </a:lnSpc>
            </a:pPr>
            <a:r>
              <a:rPr lang="da-DK" sz="900" spc="-10">
                <a:solidFill>
                  <a:schemeClr val="tx2"/>
                </a:solidFill>
              </a:rPr>
              <a:t>Discrimination can take place on the basis of gender, race, age or political beliefs, among other things.</a:t>
            </a:r>
          </a:p>
          <a:p>
            <a:pPr marL="171450" indent="-171450">
              <a:lnSpc>
                <a:spcPct val="106000"/>
              </a:lnSpc>
              <a:buFont typeface="Arial" panose="020B0604020202020204" pitchFamily="34" charset="0"/>
              <a:buChar char="•"/>
            </a:pPr>
            <a:r>
              <a:rPr lang="da-DK" sz="900" spc="-10">
                <a:solidFill>
                  <a:schemeClr val="tx2"/>
                </a:solidFill>
              </a:rPr>
              <a:t>Direct discrimination occurs when a person is treated less favorably compared to others who are in a similar situation. </a:t>
            </a:r>
          </a:p>
          <a:p>
            <a:pPr marL="171450" indent="-171450">
              <a:lnSpc>
                <a:spcPct val="106000"/>
              </a:lnSpc>
              <a:buFont typeface="Arial" panose="020B0604020202020204" pitchFamily="34" charset="0"/>
              <a:buChar char="•"/>
            </a:pPr>
            <a:r>
              <a:rPr lang="da-DK" sz="900" spc="-10">
                <a:solidFill>
                  <a:schemeClr val="tx2"/>
                </a:solidFill>
              </a:rPr>
              <a:t>Indirect discrimination occurs when a seemingly neutral rule puts a person or group with the same characteristics at a disadvantage.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51630" y="1104042"/>
            <a:ext cx="257747" cy="232600"/>
          </a:xfrm>
          <a:prstGeom prst="rect">
            <a:avLst/>
          </a:prstGeom>
        </p:spPr>
      </p:pic>
      <p:sp>
        <p:nvSpPr>
          <p:cNvPr id="9" name="Rectangle 7">
            <a:extLst>
              <a:ext uri="{FF2B5EF4-FFF2-40B4-BE49-F238E27FC236}">
                <a16:creationId xmlns:a16="http://schemas.microsoft.com/office/drawing/2014/main" id="{465271A0-F291-14C6-7BE6-D2C58F976667}"/>
              </a:ext>
            </a:extLst>
          </p:cNvPr>
          <p:cNvSpPr/>
          <p:nvPr/>
        </p:nvSpPr>
        <p:spPr>
          <a:xfrm>
            <a:off x="518600" y="1015999"/>
            <a:ext cx="7354375" cy="868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see Extended Module. </a:t>
            </a:r>
          </a:p>
          <a:p>
            <a:pPr>
              <a:lnSpc>
                <a:spcPct val="106000"/>
              </a:lnSpc>
            </a:pPr>
            <a:endParaRPr lang="da-DK" sz="900" b="1" spc="-10">
              <a:solidFill>
                <a:schemeClr val="bg1"/>
              </a:solidFill>
            </a:endParaRPr>
          </a:p>
          <a:p>
            <a:pPr>
              <a:lnSpc>
                <a:spcPct val="106000"/>
              </a:lnSpc>
            </a:pPr>
            <a:r>
              <a:rPr lang="da-DK" sz="900" spc="-10">
                <a:solidFill>
                  <a:schemeClr val="bg1"/>
                </a:solidFill>
              </a:rPr>
              <a:t>This information item should only be completed if you answered "YES" to your company having a </a:t>
            </a:r>
            <a:r>
              <a:rPr lang="da-DK" sz="900" spc="-10" err="1">
                <a:solidFill>
                  <a:schemeClr val="bg1"/>
                </a:solidFill>
              </a:rPr>
              <a:t>code </a:t>
            </a:r>
            <a:r>
              <a:rPr lang="da-DK" sz="900" spc="-10">
                <a:solidFill>
                  <a:schemeClr val="bg1"/>
                </a:solidFill>
              </a:rPr>
              <a:t>of </a:t>
            </a:r>
            <a:r>
              <a:rPr lang="da-DK" sz="900" spc="-10" err="1">
                <a:solidFill>
                  <a:schemeClr val="bg1"/>
                </a:solidFill>
              </a:rPr>
              <a:t>conduct </a:t>
            </a:r>
            <a:r>
              <a:rPr lang="da-DK" sz="900" spc="-10">
                <a:solidFill>
                  <a:schemeClr val="bg1"/>
                </a:solidFill>
              </a:rPr>
              <a:t>or human rights policy for its own workforce (see your answer on the previous page).</a:t>
            </a:r>
          </a:p>
        </p:txBody>
      </p:sp>
      <p:pic>
        <p:nvPicPr>
          <p:cNvPr id="12" name="Graphic 9">
            <a:extLst>
              <a:ext uri="{FF2B5EF4-FFF2-40B4-BE49-F238E27FC236}">
                <a16:creationId xmlns:a16="http://schemas.microsoft.com/office/drawing/2014/main" id="{0DD95DE9-10E0-07C8-61B2-BA3DEC2FDA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25" y="1104041"/>
            <a:ext cx="207455" cy="232601"/>
          </a:xfrm>
          <a:prstGeom prst="rect">
            <a:avLst/>
          </a:prstGeom>
        </p:spPr>
      </p:pic>
      <p:pic>
        <p:nvPicPr>
          <p:cNvPr id="7" name="Graphic 15">
            <a:extLst>
              <a:ext uri="{FF2B5EF4-FFF2-40B4-BE49-F238E27FC236}">
                <a16:creationId xmlns:a16="http://schemas.microsoft.com/office/drawing/2014/main" id="{E8B7A2E3-1CA1-6FBB-7EE9-78B53346EC8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7021" y="3376378"/>
            <a:ext cx="83482" cy="88700"/>
          </a:xfrm>
          <a:prstGeom prst="rect">
            <a:avLst/>
          </a:prstGeom>
        </p:spPr>
      </p:pic>
    </p:spTree>
    <p:extLst>
      <p:ext uri="{BB962C8B-B14F-4D97-AF65-F5344CB8AC3E}">
        <p14:creationId xmlns:p14="http://schemas.microsoft.com/office/powerpoint/2010/main" val="913308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latin typeface="+mn-lt"/>
                <a:ea typeface="+mn-ea"/>
                <a:cs typeface="+mn-cs"/>
              </a:rPr>
              <a:t>Serious negative human rights incidents (C7) </a:t>
            </a:r>
            <a:r>
              <a:rPr lang="da-DK" noProof="0"/>
              <a:t>- Own workforce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a:t>
            </a:r>
            <a:r>
              <a:rPr lang="da-DK" sz="900" spc="-10">
                <a:solidFill>
                  <a:schemeClr val="bg1"/>
                </a:solidFill>
              </a:rPr>
              <a:t>see Extended Module.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37</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718915596"/>
              </p:ext>
            </p:extLst>
          </p:nvPr>
        </p:nvGraphicFramePr>
        <p:xfrm>
          <a:off x="518599" y="1532793"/>
          <a:ext cx="7354374" cy="2763720"/>
        </p:xfrm>
        <a:graphic>
          <a:graphicData uri="http://schemas.openxmlformats.org/drawingml/2006/table">
            <a:tbl>
              <a:tblPr firstRow="1">
                <a:tableStyleId>{2A488322-F2BA-4B5B-9748-0D474271808F}</a:tableStyleId>
              </a:tblPr>
              <a:tblGrid>
                <a:gridCol w="2581217">
                  <a:extLst>
                    <a:ext uri="{9D8B030D-6E8A-4147-A177-3AD203B41FA5}">
                      <a16:colId xmlns:a16="http://schemas.microsoft.com/office/drawing/2014/main" val="1902117154"/>
                    </a:ext>
                  </a:extLst>
                </a:gridCol>
                <a:gridCol w="4773157">
                  <a:extLst>
                    <a:ext uri="{9D8B030D-6E8A-4147-A177-3AD203B41FA5}">
                      <a16:colId xmlns:a16="http://schemas.microsoft.com/office/drawing/2014/main" val="1904521774"/>
                    </a:ext>
                  </a:extLst>
                </a:gridCol>
              </a:tblGrid>
              <a:tr h="346320">
                <a:tc gridSpan="2">
                  <a:txBody>
                    <a:bodyPr/>
                    <a:lstStyle/>
                    <a:p>
                      <a:pPr algn="l"/>
                      <a:r>
                        <a:rPr lang="da-DK" sz="900" b="1" kern="1200" spc="-10" noProof="0">
                          <a:solidFill>
                            <a:schemeClr val="tx2"/>
                          </a:solidFill>
                          <a:latin typeface="+mn-lt"/>
                          <a:ea typeface="+mn-ea"/>
                          <a:cs typeface="+mn-cs"/>
                        </a:rPr>
                        <a:t>For the company's </a:t>
                      </a:r>
                      <a:r>
                        <a:rPr lang="da-DK" sz="900" b="1" u="sng" kern="1200" spc="-10" noProof="0">
                          <a:solidFill>
                            <a:schemeClr val="tx2"/>
                          </a:solidFill>
                          <a:latin typeface="+mn-lt"/>
                          <a:ea typeface="+mn-ea"/>
                          <a:cs typeface="+mn-cs"/>
                        </a:rPr>
                        <a:t>own workforce</a:t>
                      </a:r>
                      <a:r>
                        <a:rPr lang="da-DK" sz="900" b="1" kern="1200" spc="-10" noProof="0">
                          <a:solidFill>
                            <a:schemeClr val="tx2"/>
                          </a:solidFill>
                          <a:latin typeface="+mn-lt"/>
                          <a:ea typeface="+mn-ea"/>
                          <a:cs typeface="+mn-cs"/>
                        </a:rPr>
                        <a:t>, are there confirmed negative incidents related to the following </a:t>
                      </a:r>
                      <a:r>
                        <a:rPr lang="da-DK" sz="900" b="0" kern="1200" spc="-10" noProof="0">
                          <a:solidFill>
                            <a:schemeClr val="tx2"/>
                          </a:solidFill>
                          <a:latin typeface="+mn-lt"/>
                          <a:ea typeface="+mn-ea"/>
                          <a:cs typeface="+mn-cs"/>
                        </a:rPr>
                        <a:t>(item 62a)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algn="l"/>
                      <a:r>
                        <a:rPr lang="da-DK" sz="900" b="1" kern="1200" spc="-10" noProof="0">
                          <a:solidFill>
                            <a:schemeClr val="tx2"/>
                          </a:solidFill>
                          <a:latin typeface="+mn-lt"/>
                          <a:ea typeface="+mn-ea"/>
                          <a:cs typeface="+mn-cs"/>
                        </a:rPr>
                        <a:t>Child labor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r>
                        <a:rPr lang="da-DK" sz="900" noProof="0">
                          <a:solidFill>
                            <a:schemeClr val="accent2"/>
                          </a:solidFill>
                          <a:latin typeface="+mn-lt"/>
                        </a:rPr>
                        <a:t>If you answer "YES", you </a:t>
                      </a:r>
                      <a:r>
                        <a:rPr lang="da-DK" sz="900" u="sng" noProof="0">
                          <a:solidFill>
                            <a:schemeClr val="accent2"/>
                          </a:solidFill>
                          <a:latin typeface="+mn-lt"/>
                        </a:rPr>
                        <a:t>can </a:t>
                      </a:r>
                      <a:r>
                        <a:rPr lang="da-DK" sz="900" noProof="0">
                          <a:solidFill>
                            <a:schemeClr val="accent2"/>
                          </a:solidFill>
                          <a:latin typeface="+mn-lt"/>
                        </a:rPr>
                        <a:t>insert a description of the actions your company has taken to handle the </a:t>
                      </a:r>
                      <a:r>
                        <a:rPr lang="da-DK" sz="900" i="1" noProof="0">
                          <a:solidFill>
                            <a:schemeClr val="accent2"/>
                          </a:solidFill>
                          <a:latin typeface="+mn-lt"/>
                        </a:rPr>
                        <a:t>incident</a:t>
                      </a:r>
                      <a:r>
                        <a:rPr lang="da-DK" sz="900" noProof="0">
                          <a:solidFill>
                            <a:schemeClr val="accent2"/>
                          </a:solidFill>
                          <a:latin typeface="+mn-lt"/>
                        </a:rPr>
                        <a:t> (see item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Forced labor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If you answer "YES", you </a:t>
                      </a:r>
                      <a:r>
                        <a:rPr lang="da-DK" sz="900" u="sng" noProof="0">
                          <a:solidFill>
                            <a:schemeClr val="accent2"/>
                          </a:solidFill>
                          <a:latin typeface="+mn-lt"/>
                        </a:rPr>
                        <a:t>can </a:t>
                      </a:r>
                      <a:r>
                        <a:rPr lang="da-DK" sz="900" noProof="0">
                          <a:solidFill>
                            <a:schemeClr val="accent2"/>
                          </a:solidFill>
                          <a:latin typeface="+mn-lt"/>
                        </a:rPr>
                        <a:t>insert a description of the actions your company has taken to handle the </a:t>
                      </a:r>
                      <a:r>
                        <a:rPr lang="da-DK" sz="900" i="1" noProof="0">
                          <a:solidFill>
                            <a:schemeClr val="accent2"/>
                          </a:solidFill>
                          <a:latin typeface="+mn-lt"/>
                        </a:rPr>
                        <a:t>incident</a:t>
                      </a:r>
                      <a:r>
                        <a:rPr lang="da-DK" sz="900" noProof="0">
                          <a:solidFill>
                            <a:schemeClr val="accent2"/>
                          </a:solidFill>
                          <a:latin typeface="+mn-lt"/>
                        </a:rPr>
                        <a:t> (see item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da-DK" sz="900" b="1" kern="1200" spc="-10" noProof="0">
                          <a:solidFill>
                            <a:schemeClr val="tx2"/>
                          </a:solidFill>
                          <a:latin typeface="+mn-lt"/>
                          <a:ea typeface="+mn-ea"/>
                          <a:cs typeface="+mn-cs"/>
                        </a:rPr>
                        <a:t>Human trafficking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If you answer "YES", you </a:t>
                      </a:r>
                      <a:r>
                        <a:rPr lang="da-DK" sz="900" u="sng" noProof="0">
                          <a:solidFill>
                            <a:schemeClr val="accent2"/>
                          </a:solidFill>
                          <a:latin typeface="+mn-lt"/>
                        </a:rPr>
                        <a:t>can </a:t>
                      </a:r>
                      <a:r>
                        <a:rPr lang="da-DK" sz="900" noProof="0">
                          <a:solidFill>
                            <a:schemeClr val="accent2"/>
                          </a:solidFill>
                          <a:latin typeface="+mn-lt"/>
                        </a:rPr>
                        <a:t>insert a description of the actions your company has taken to handle the </a:t>
                      </a:r>
                      <a:r>
                        <a:rPr lang="da-DK" sz="900" i="1" noProof="0">
                          <a:solidFill>
                            <a:schemeClr val="accent2"/>
                          </a:solidFill>
                          <a:latin typeface="+mn-lt"/>
                        </a:rPr>
                        <a:t>incident</a:t>
                      </a:r>
                      <a:r>
                        <a:rPr lang="da-DK" sz="900" noProof="0">
                          <a:solidFill>
                            <a:schemeClr val="accent2"/>
                          </a:solidFill>
                          <a:latin typeface="+mn-lt"/>
                        </a:rPr>
                        <a:t> (see item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da-DK" sz="900" b="1" kern="1200" spc="-10" noProof="0">
                          <a:solidFill>
                            <a:schemeClr val="tx2"/>
                          </a:solidFill>
                          <a:latin typeface="+mn-lt"/>
                          <a:ea typeface="+mn-ea"/>
                          <a:cs typeface="+mn-cs"/>
                        </a:rPr>
                        <a:t>Discrimination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YES/NO</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If you answer "YES", you </a:t>
                      </a:r>
                      <a:r>
                        <a:rPr lang="da-DK" sz="900" u="sng" noProof="0">
                          <a:solidFill>
                            <a:schemeClr val="accent2"/>
                          </a:solidFill>
                          <a:latin typeface="+mn-lt"/>
                        </a:rPr>
                        <a:t>can </a:t>
                      </a:r>
                      <a:r>
                        <a:rPr lang="da-DK" sz="900" noProof="0">
                          <a:solidFill>
                            <a:schemeClr val="accent2"/>
                          </a:solidFill>
                          <a:latin typeface="+mn-lt"/>
                        </a:rPr>
                        <a:t>insert a description of the actions your company has taken to handle the </a:t>
                      </a:r>
                      <a:r>
                        <a:rPr lang="da-DK" sz="900" i="1" noProof="0">
                          <a:solidFill>
                            <a:schemeClr val="accent2"/>
                          </a:solidFill>
                          <a:latin typeface="+mn-lt"/>
                        </a:rPr>
                        <a:t>incident</a:t>
                      </a:r>
                      <a:r>
                        <a:rPr lang="da-DK" sz="900" noProof="0">
                          <a:solidFill>
                            <a:schemeClr val="accent2"/>
                          </a:solidFill>
                          <a:latin typeface="+mn-lt"/>
                        </a:rPr>
                        <a:t> (see item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da-DK" sz="900" b="1" kern="1200" spc="-10" noProof="0">
                          <a:solidFill>
                            <a:schemeClr val="tx2"/>
                          </a:solidFill>
                          <a:latin typeface="+mn-lt"/>
                          <a:ea typeface="+mn-ea"/>
                          <a:cs typeface="+mn-cs"/>
                        </a:rPr>
                        <a:t>Other (if YES, please specify)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Insert YES/NO</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rPr>
                        <a:t>If you answer "YES", you </a:t>
                      </a:r>
                      <a:r>
                        <a:rPr lang="da-DK" sz="900" u="sng" noProof="0" dirty="0">
                          <a:solidFill>
                            <a:schemeClr val="accent2"/>
                          </a:solidFill>
                          <a:latin typeface="+mn-lt"/>
                        </a:rPr>
                        <a:t>can </a:t>
                      </a:r>
                      <a:r>
                        <a:rPr lang="da-DK" sz="900" noProof="0" dirty="0">
                          <a:solidFill>
                            <a:schemeClr val="accent2"/>
                          </a:solidFill>
                          <a:latin typeface="+mn-lt"/>
                        </a:rPr>
                        <a:t>insert a description of the actions your company has taken to handle the </a:t>
                      </a:r>
                      <a:r>
                        <a:rPr lang="da-DK" sz="900" i="1" noProof="0" dirty="0">
                          <a:solidFill>
                            <a:schemeClr val="accent2"/>
                          </a:solidFill>
                          <a:latin typeface="+mn-lt"/>
                        </a:rPr>
                        <a:t>incident</a:t>
                      </a:r>
                      <a:r>
                        <a:rPr lang="da-DK" sz="900" noProof="0" dirty="0">
                          <a:solidFill>
                            <a:schemeClr val="accent2"/>
                          </a:solidFill>
                          <a:latin typeface="+mn-lt"/>
                        </a:rPr>
                        <a:t> (see item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328051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rPr>
              <a:t>Own workforce</a:t>
            </a:r>
          </a:p>
          <a:p>
            <a:pPr algn="l">
              <a:lnSpc>
                <a:spcPct val="106000"/>
              </a:lnSpc>
            </a:pPr>
            <a:r>
              <a:rPr lang="da-DK" sz="900" spc="-10">
                <a:solidFill>
                  <a:schemeClr val="tx2"/>
                </a:solidFill>
              </a:rPr>
              <a:t>Own workforce means the people who are directly employed by your company, as well as self-employed or temporary workers that your company uses. </a:t>
            </a: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Confirmed incident (</a:t>
            </a:r>
            <a:r>
              <a:rPr lang="da-DK" sz="900" spc="-10">
                <a:solidFill>
                  <a:schemeClr val="tx2"/>
                </a:solidFill>
              </a:rPr>
              <a:t>item 238)</a:t>
            </a:r>
          </a:p>
          <a:p>
            <a:pPr algn="l">
              <a:lnSpc>
                <a:spcPct val="106000"/>
              </a:lnSpc>
            </a:pPr>
            <a:r>
              <a:rPr lang="da-DK" sz="900" spc="-10">
                <a:solidFill>
                  <a:schemeClr val="tx2"/>
                </a:solidFill>
              </a:rPr>
              <a:t>A confirmed incident in this context means:</a:t>
            </a:r>
          </a:p>
          <a:p>
            <a:pPr marL="171450" indent="-171450" algn="l">
              <a:lnSpc>
                <a:spcPct val="106000"/>
              </a:lnSpc>
              <a:buFont typeface="Arial" panose="020B0604020202020204" pitchFamily="34" charset="0"/>
              <a:buChar char="•"/>
            </a:pPr>
            <a:r>
              <a:rPr lang="da-DK" sz="900" spc="-10">
                <a:solidFill>
                  <a:schemeClr val="tx2"/>
                </a:solidFill>
              </a:rPr>
              <a:t>A lawsuit or complaint that is either registered in your company or filed with the responsible authority</a:t>
            </a:r>
          </a:p>
          <a:p>
            <a:pPr algn="l">
              <a:lnSpc>
                <a:spcPct val="106000"/>
              </a:lnSpc>
            </a:pPr>
            <a:r>
              <a:rPr lang="da-DK" sz="900" spc="-10">
                <a:solidFill>
                  <a:schemeClr val="tx2"/>
                </a:solidFill>
              </a:rPr>
              <a:t>And/or:</a:t>
            </a:r>
          </a:p>
          <a:p>
            <a:pPr marL="171450" indent="-171450" algn="l">
              <a:lnSpc>
                <a:spcPct val="106000"/>
              </a:lnSpc>
              <a:buFont typeface="Arial" panose="020B0604020202020204" pitchFamily="34" charset="0"/>
              <a:buChar char="•"/>
            </a:pPr>
            <a:r>
              <a:rPr lang="da-DK" sz="900" spc="-10">
                <a:solidFill>
                  <a:schemeClr val="tx2"/>
                </a:solidFill>
              </a:rPr>
              <a:t>Cases where your company, through, for example, a complaint mechanism or management system, has identified a negative incident related to - in this case - child labor, forced labor, human trafficking or discrimination against your company's own workforce.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3705068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latin typeface="+mn-lt"/>
                <a:ea typeface="+mn-ea"/>
                <a:cs typeface="+mn-cs"/>
              </a:rPr>
              <a:t>Serious adverse human rights incidents (C7) </a:t>
            </a:r>
            <a:r>
              <a:rPr lang="da-DK" noProof="0"/>
              <a:t>- In the value chain</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956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a:t>
            </a:r>
          </a:p>
          <a:p>
            <a:pPr>
              <a:lnSpc>
                <a:spcPct val="106000"/>
              </a:lnSpc>
            </a:pPr>
            <a:endParaRPr lang="da-DK" sz="900" b="1" spc="-10">
              <a:solidFill>
                <a:schemeClr val="bg1"/>
              </a:solidFill>
            </a:endParaRPr>
          </a:p>
          <a:p>
            <a:pPr>
              <a:lnSpc>
                <a:spcPct val="106000"/>
              </a:lnSpc>
            </a:pPr>
            <a:r>
              <a:rPr lang="da-DK" sz="900" spc="-10">
                <a:solidFill>
                  <a:schemeClr val="bg1"/>
                </a:solidFill>
              </a:rPr>
              <a:t>This disclosure point only needs to be completed if your company is aware of confirmed adverse human rights incidents involving one or more of the following groups in your company's value chain: a) workers in the value chain, b) affected communities, c) consumers and end users.</a:t>
            </a:r>
          </a:p>
          <a:p>
            <a:pPr>
              <a:lnSpc>
                <a:spcPct val="106000"/>
              </a:lnSpc>
            </a:pPr>
            <a:r>
              <a:rPr lang="da-DK" sz="900" spc="-10">
                <a:solidFill>
                  <a:schemeClr val="bg1"/>
                </a:solidFill>
              </a:rPr>
              <a:t>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38</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53280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highlight>
                <a:srgbClr val="FFFF00"/>
              </a:highlight>
              <a:latin typeface="+mj-lt"/>
            </a:endParaRPr>
          </a:p>
          <a:p>
            <a:pPr algn="l"/>
            <a:r>
              <a:rPr lang="da-DK" sz="900" b="1" kern="1200" spc="-10">
                <a:solidFill>
                  <a:schemeClr val="tx2"/>
                </a:solidFill>
                <a:latin typeface="+mn-lt"/>
                <a:ea typeface="+mn-ea"/>
                <a:cs typeface="+mn-cs"/>
              </a:rPr>
              <a:t>Workers in the value chain</a:t>
            </a:r>
            <a:endParaRPr lang="da-DK" sz="900" kern="1200" spc="-10">
              <a:solidFill>
                <a:schemeClr val="tx2"/>
              </a:solidFill>
              <a:latin typeface="+mn-lt"/>
              <a:ea typeface="+mn-ea"/>
              <a:cs typeface="+mn-cs"/>
            </a:endParaRPr>
          </a:p>
          <a:p>
            <a:pPr algn="l"/>
            <a:r>
              <a:rPr lang="da-DK" sz="900" spc="-10">
                <a:solidFill>
                  <a:schemeClr val="tx2"/>
                </a:solidFill>
              </a:rPr>
              <a:t>Value chain workers refers to all the people who perform work in your company's value chain (i.e. it </a:t>
            </a:r>
            <a:r>
              <a:rPr lang="da-DK" sz="900" u="sng" spc="-10">
                <a:solidFill>
                  <a:schemeClr val="tx2"/>
                </a:solidFill>
              </a:rPr>
              <a:t>does not </a:t>
            </a:r>
            <a:r>
              <a:rPr lang="da-DK" sz="900" spc="-10">
                <a:solidFill>
                  <a:schemeClr val="tx2"/>
                </a:solidFill>
              </a:rPr>
              <a:t>include your company's own workforce).</a:t>
            </a:r>
          </a:p>
          <a:p>
            <a:pPr algn="l"/>
            <a:endParaRPr lang="da-DK" sz="900" spc="-10">
              <a:solidFill>
                <a:schemeClr val="tx2"/>
              </a:solidFill>
            </a:endParaRPr>
          </a:p>
          <a:p>
            <a:pPr algn="l"/>
            <a:r>
              <a:rPr lang="da-DK" sz="900" spc="-10">
                <a:solidFill>
                  <a:schemeClr val="tx2"/>
                </a:solidFill>
              </a:rPr>
              <a:t>Your company's value chain can be divided into two:</a:t>
            </a:r>
          </a:p>
          <a:p>
            <a:pPr marL="228600" indent="-228600" algn="l">
              <a:buAutoNum type="arabicParenR"/>
            </a:pPr>
            <a:r>
              <a:rPr lang="da-DK" sz="900" spc="-10" err="1">
                <a:solidFill>
                  <a:schemeClr val="tx2"/>
                </a:solidFill>
              </a:rPr>
              <a:t>Upstream</a:t>
            </a:r>
            <a:r>
              <a:rPr lang="da-DK" sz="900" spc="-10">
                <a:solidFill>
                  <a:schemeClr val="tx2"/>
                </a:solidFill>
              </a:rPr>
              <a:t>: The companies/suppliers that provide products or services that are used in the development of your own company's products or services (e.g. raw material extraction, processing, etc.).</a:t>
            </a:r>
          </a:p>
          <a:p>
            <a:pPr marL="228600" indent="-228600">
              <a:buFontTx/>
              <a:buAutoNum type="arabicParenR"/>
            </a:pPr>
            <a:r>
              <a:rPr lang="da-DK" sz="900" spc="-10" err="1">
                <a:solidFill>
                  <a:schemeClr val="tx2"/>
                </a:solidFill>
              </a:rPr>
              <a:t>Downstream</a:t>
            </a:r>
            <a:r>
              <a:rPr lang="da-DK" sz="900" spc="-10">
                <a:solidFill>
                  <a:schemeClr val="tx2"/>
                </a:solidFill>
              </a:rPr>
              <a:t>: Covers the actors/companies that receive products or services from your company (e.g. distributors, customers).</a:t>
            </a:r>
          </a:p>
          <a:p>
            <a:endParaRPr lang="da-DK" sz="900" spc="-10">
              <a:solidFill>
                <a:schemeClr val="tx2"/>
              </a:solidFill>
            </a:endParaRPr>
          </a:p>
          <a:p>
            <a:pPr>
              <a:lnSpc>
                <a:spcPct val="106000"/>
              </a:lnSpc>
            </a:pPr>
            <a:r>
              <a:rPr lang="da-DK" sz="900" b="1" kern="1200" spc="-10">
                <a:solidFill>
                  <a:schemeClr val="tx2"/>
                </a:solidFill>
                <a:latin typeface="+mn-lt"/>
                <a:ea typeface="+mn-ea"/>
                <a:cs typeface="+mn-cs"/>
              </a:rPr>
              <a:t>Affected communities</a:t>
            </a:r>
          </a:p>
          <a:p>
            <a:pPr>
              <a:lnSpc>
                <a:spcPct val="106000"/>
              </a:lnSpc>
            </a:pPr>
            <a:r>
              <a:rPr lang="da-DK" sz="900" kern="1200" spc="-10" noProof="0">
                <a:solidFill>
                  <a:schemeClr val="tx2"/>
                </a:solidFill>
                <a:latin typeface="+mn-lt"/>
                <a:ea typeface="+mn-ea"/>
                <a:cs typeface="+mn-cs"/>
              </a:rPr>
              <a:t>Affected communities refer to the people or groups located in the areas where your business operates. </a:t>
            </a:r>
          </a:p>
          <a:p>
            <a:pPr>
              <a:lnSpc>
                <a:spcPct val="106000"/>
              </a:lnSpc>
            </a:pPr>
            <a:r>
              <a:rPr lang="da-DK" sz="900" spc="-10">
                <a:solidFill>
                  <a:schemeClr val="tx2"/>
                </a:solidFill>
              </a:rPr>
              <a:t>Activities cover both your company's </a:t>
            </a:r>
            <a:r>
              <a:rPr lang="da-DK" sz="900" u="sng" spc="-10">
                <a:solidFill>
                  <a:schemeClr val="tx2"/>
                </a:solidFill>
              </a:rPr>
              <a:t>direct </a:t>
            </a:r>
            <a:r>
              <a:rPr lang="da-DK" sz="900" spc="-10">
                <a:solidFill>
                  <a:schemeClr val="tx2"/>
                </a:solidFill>
              </a:rPr>
              <a:t>activities - but also the </a:t>
            </a:r>
            <a:r>
              <a:rPr lang="da-DK" sz="900" u="sng" spc="-10">
                <a:solidFill>
                  <a:schemeClr val="tx2"/>
                </a:solidFill>
              </a:rPr>
              <a:t>indirect </a:t>
            </a:r>
            <a:r>
              <a:rPr lang="da-DK" sz="900" spc="-10">
                <a:solidFill>
                  <a:schemeClr val="tx2"/>
                </a:solidFill>
              </a:rPr>
              <a:t>activities through your company's value chain.</a:t>
            </a:r>
          </a:p>
          <a:p>
            <a:pPr>
              <a:lnSpc>
                <a:spcPct val="106000"/>
              </a:lnSpc>
            </a:pPr>
            <a:endParaRPr lang="da-DK" sz="900" spc="-10">
              <a:solidFill>
                <a:schemeClr val="tx2"/>
              </a:solidFill>
            </a:endParaRPr>
          </a:p>
          <a:p>
            <a:pPr>
              <a:lnSpc>
                <a:spcPct val="106000"/>
              </a:lnSpc>
            </a:pPr>
            <a:r>
              <a:rPr lang="da-DK" sz="900" spc="-10">
                <a:solidFill>
                  <a:schemeClr val="tx2"/>
                </a:solidFill>
              </a:rPr>
              <a:t>Affected </a:t>
            </a:r>
            <a:r>
              <a:rPr lang="da-DK" sz="900" kern="1200" spc="-10" noProof="0">
                <a:solidFill>
                  <a:schemeClr val="tx2"/>
                </a:solidFill>
                <a:latin typeface="+mn-lt"/>
                <a:ea typeface="+mn-ea"/>
                <a:cs typeface="+mn-cs"/>
              </a:rPr>
              <a:t>communities are both those who live near your company's operations (the local community), but also include those who live further away - but who may be affected by, for example, pollution from your company's operations (either directly or indirectly from your company's value chain). </a:t>
            </a:r>
          </a:p>
          <a:p>
            <a:pPr>
              <a:lnSpc>
                <a:spcPct val="106000"/>
              </a:lnSpc>
            </a:pPr>
            <a:endParaRPr lang="da-DK" sz="900" spc="-10">
              <a:solidFill>
                <a:schemeClr val="tx2"/>
              </a:solidFill>
            </a:endParaRPr>
          </a:p>
          <a:p>
            <a:pPr algn="l"/>
            <a:r>
              <a:rPr lang="da-DK" sz="900" b="1" kern="1200" spc="-10">
                <a:solidFill>
                  <a:schemeClr val="tx2"/>
                </a:solidFill>
                <a:latin typeface="+mn-lt"/>
                <a:ea typeface="+mn-ea"/>
                <a:cs typeface="+mn-cs"/>
              </a:rPr>
              <a:t>Consumers and end users</a:t>
            </a:r>
          </a:p>
          <a:p>
            <a:pPr algn="l"/>
            <a:r>
              <a:rPr lang="da-DK" sz="900" kern="1200" spc="-10" noProof="0">
                <a:solidFill>
                  <a:schemeClr val="tx2"/>
                </a:solidFill>
                <a:latin typeface="+mn-lt"/>
                <a:ea typeface="+mn-ea"/>
                <a:cs typeface="+mn-cs"/>
              </a:rPr>
              <a:t>Consumers and end users are those who personally make use of your company's product or service - and thus </a:t>
            </a:r>
            <a:r>
              <a:rPr lang="da-DK" sz="900" u="sng" kern="1200" spc="-10" noProof="0">
                <a:solidFill>
                  <a:schemeClr val="tx2"/>
                </a:solidFill>
                <a:latin typeface="+mn-lt"/>
                <a:ea typeface="+mn-ea"/>
                <a:cs typeface="+mn-cs"/>
              </a:rPr>
              <a:t>do not </a:t>
            </a:r>
            <a:r>
              <a:rPr lang="da-DK" sz="900" kern="1200" spc="-10" noProof="0">
                <a:solidFill>
                  <a:schemeClr val="tx2"/>
                </a:solidFill>
                <a:latin typeface="+mn-lt"/>
                <a:ea typeface="+mn-ea"/>
                <a:cs typeface="+mn-cs"/>
              </a:rPr>
              <a:t>resell it or use it for their own business, production, etc.</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pic>
        <p:nvPicPr>
          <p:cNvPr id="12" name="Graphic 9">
            <a:extLst>
              <a:ext uri="{FF2B5EF4-FFF2-40B4-BE49-F238E27FC236}">
                <a16:creationId xmlns:a16="http://schemas.microsoft.com/office/drawing/2014/main" id="{4B0E4A81-6D87-9920-AA37-8B4DE23275C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594892"/>
            <a:ext cx="207455" cy="232601"/>
          </a:xfrm>
          <a:prstGeom prst="rect">
            <a:avLst/>
          </a:prstGeom>
        </p:spPr>
      </p:pic>
      <p:graphicFrame>
        <p:nvGraphicFramePr>
          <p:cNvPr id="13" name="Table 2">
            <a:extLst>
              <a:ext uri="{FF2B5EF4-FFF2-40B4-BE49-F238E27FC236}">
                <a16:creationId xmlns:a16="http://schemas.microsoft.com/office/drawing/2014/main" id="{8F64AECA-5641-240D-7A32-215621E37E93}"/>
              </a:ext>
            </a:extLst>
          </p:cNvPr>
          <p:cNvGraphicFramePr>
            <a:graphicFrameLocks noGrp="1"/>
          </p:cNvGraphicFramePr>
          <p:nvPr>
            <p:extLst>
              <p:ext uri="{D42A27DB-BD31-4B8C-83A1-F6EECF244321}">
                <p14:modId xmlns:p14="http://schemas.microsoft.com/office/powerpoint/2010/main" val="107686104"/>
              </p:ext>
            </p:extLst>
          </p:nvPr>
        </p:nvGraphicFramePr>
        <p:xfrm>
          <a:off x="518600" y="2090446"/>
          <a:ext cx="7354374" cy="3064847"/>
        </p:xfrm>
        <a:graphic>
          <a:graphicData uri="http://schemas.openxmlformats.org/drawingml/2006/table">
            <a:tbl>
              <a:tblPr firstRow="1">
                <a:tableStyleId>{2A488322-F2BA-4B5B-9748-0D474271808F}</a:tableStyleId>
              </a:tblPr>
              <a:tblGrid>
                <a:gridCol w="1996000">
                  <a:extLst>
                    <a:ext uri="{9D8B030D-6E8A-4147-A177-3AD203B41FA5}">
                      <a16:colId xmlns:a16="http://schemas.microsoft.com/office/drawing/2014/main" val="1902117154"/>
                    </a:ext>
                  </a:extLst>
                </a:gridCol>
                <a:gridCol w="5358374">
                  <a:extLst>
                    <a:ext uri="{9D8B030D-6E8A-4147-A177-3AD203B41FA5}">
                      <a16:colId xmlns:a16="http://schemas.microsoft.com/office/drawing/2014/main" val="1904521774"/>
                    </a:ext>
                  </a:extLst>
                </a:gridCol>
              </a:tblGrid>
              <a:tr h="497306">
                <a:tc gridSpan="2">
                  <a:txBody>
                    <a:bodyPr/>
                    <a:lstStyle/>
                    <a:p>
                      <a:pPr algn="l"/>
                      <a:r>
                        <a:rPr lang="da-DK" sz="900" b="1" kern="1200" spc="-10" noProof="0">
                          <a:solidFill>
                            <a:schemeClr val="tx2"/>
                          </a:solidFill>
                          <a:latin typeface="+mn-lt"/>
                          <a:ea typeface="+mn-ea"/>
                          <a:cs typeface="+mn-cs"/>
                        </a:rPr>
                        <a:t>Confirmed adverse human rights incidents in </a:t>
                      </a:r>
                      <a:r>
                        <a:rPr lang="da-DK" sz="900" b="1" kern="1200" noProof="0">
                          <a:solidFill>
                            <a:schemeClr val="accent2"/>
                          </a:solidFill>
                          <a:latin typeface="+mn-lt"/>
                          <a:ea typeface="+mn-ea"/>
                          <a:cs typeface="+mn-cs"/>
                        </a:rPr>
                        <a:t>[insert company name]'s </a:t>
                      </a:r>
                      <a:r>
                        <a:rPr lang="da-DK" sz="900" b="1" kern="1200" spc="-10" noProof="0">
                          <a:solidFill>
                            <a:schemeClr val="tx2"/>
                          </a:solidFill>
                          <a:latin typeface="+mn-lt"/>
                          <a:ea typeface="+mn-ea"/>
                          <a:cs typeface="+mn-cs"/>
                        </a:rPr>
                        <a:t>value chain </a:t>
                      </a:r>
                      <a:r>
                        <a:rPr lang="da-DK" sz="900" b="0" kern="1200" spc="-10" noProof="0">
                          <a:solidFill>
                            <a:schemeClr val="tx2"/>
                          </a:solidFill>
                          <a:latin typeface="+mn-lt"/>
                          <a:ea typeface="+mn-ea"/>
                          <a:cs typeface="+mn-cs"/>
                        </a:rPr>
                        <a:t>(item 62c)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855847">
                <a:tc>
                  <a:txBody>
                    <a:bodyPr/>
                    <a:lstStyle/>
                    <a:p>
                      <a:pPr algn="l"/>
                      <a:r>
                        <a:rPr lang="da-DK" sz="900" b="1" kern="1200" spc="-10">
                          <a:solidFill>
                            <a:schemeClr val="tx2"/>
                          </a:solidFill>
                          <a:latin typeface="+mn-lt"/>
                          <a:ea typeface="+mn-ea"/>
                          <a:cs typeface="+mn-cs"/>
                        </a:rPr>
                        <a:t>Workers in the value chain</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[If applicable: Describe </a:t>
                      </a:r>
                      <a:r>
                        <a:rPr lang="da-DK" sz="900" kern="1200">
                          <a:solidFill>
                            <a:schemeClr val="accent2"/>
                          </a:solidFill>
                          <a:latin typeface="+mn-lt"/>
                          <a:ea typeface="+mn-ea"/>
                          <a:cs typeface="Calibri" panose="020F0502020204030204" pitchFamily="34" charset="0"/>
                        </a:rPr>
                        <a:t>the adverse human rights incident</a:t>
                      </a:r>
                      <a:r>
                        <a:rPr lang="da-DK" sz="900" kern="1200" noProof="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855847">
                <a:tc>
                  <a:txBody>
                    <a:bodyPr/>
                    <a:lstStyle/>
                    <a:p>
                      <a:pPr algn="l"/>
                      <a:r>
                        <a:rPr lang="da-DK" sz="900" b="1" kern="1200" spc="-10">
                          <a:solidFill>
                            <a:schemeClr val="tx2"/>
                          </a:solidFill>
                          <a:latin typeface="+mn-lt"/>
                          <a:ea typeface="+mn-ea"/>
                          <a:cs typeface="+mn-cs"/>
                        </a:rPr>
                        <a:t>Affected communities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[If applicable: Describe </a:t>
                      </a:r>
                      <a:r>
                        <a:rPr lang="da-DK" sz="900" kern="1200">
                          <a:solidFill>
                            <a:schemeClr val="accent2"/>
                          </a:solidFill>
                          <a:latin typeface="+mn-lt"/>
                          <a:ea typeface="+mn-ea"/>
                          <a:cs typeface="Calibri" panose="020F0502020204030204" pitchFamily="34" charset="0"/>
                        </a:rPr>
                        <a:t>the adverse human rights incident</a:t>
                      </a:r>
                      <a:r>
                        <a:rPr lang="da-DK" sz="900" kern="1200" noProof="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855847">
                <a:tc>
                  <a:txBody>
                    <a:bodyPr/>
                    <a:lstStyle/>
                    <a:p>
                      <a:pPr algn="l"/>
                      <a:r>
                        <a:rPr lang="da-DK" sz="900" b="1" kern="1200" spc="-10">
                          <a:solidFill>
                            <a:schemeClr val="tx2"/>
                          </a:solidFill>
                          <a:latin typeface="+mn-lt"/>
                          <a:ea typeface="+mn-ea"/>
                          <a:cs typeface="+mn-cs"/>
                        </a:rPr>
                        <a:t>Consumers and end users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[If applicable: Describe </a:t>
                      </a:r>
                      <a:r>
                        <a:rPr lang="da-DK" sz="900" kern="1200" dirty="0">
                          <a:solidFill>
                            <a:schemeClr val="accent2"/>
                          </a:solidFill>
                          <a:latin typeface="+mn-lt"/>
                          <a:ea typeface="+mn-ea"/>
                          <a:cs typeface="Calibri" panose="020F0502020204030204" pitchFamily="34" charset="0"/>
                        </a:rPr>
                        <a:t>the adverse human rights incident</a:t>
                      </a:r>
                      <a:r>
                        <a:rPr lang="da-DK" sz="900" kern="1200" noProof="0" dirty="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4495947"/>
                  </a:ext>
                </a:extLst>
              </a:tr>
            </a:tbl>
          </a:graphicData>
        </a:graphic>
      </p:graphicFrame>
      <p:sp>
        <p:nvSpPr>
          <p:cNvPr id="7" name="Rectangle 6">
            <a:extLst>
              <a:ext uri="{FF2B5EF4-FFF2-40B4-BE49-F238E27FC236}">
                <a16:creationId xmlns:a16="http://schemas.microsoft.com/office/drawing/2014/main" id="{E7408E04-252B-88C4-9AD7-A5D00670DE08}"/>
              </a:ext>
            </a:extLst>
          </p:cNvPr>
          <p:cNvSpPr/>
          <p:nvPr/>
        </p:nvSpPr>
        <p:spPr>
          <a:xfrm>
            <a:off x="518599" y="5234060"/>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Explanations of terms</a:t>
            </a:r>
            <a:endParaRPr lang="da-DK" sz="900" b="1" spc="-10">
              <a:solidFill>
                <a:schemeClr val="tx2"/>
              </a:solidFill>
              <a:highlight>
                <a:srgbClr val="FFFF00"/>
              </a:highlight>
            </a:endParaRPr>
          </a:p>
          <a:p>
            <a:pPr algn="l">
              <a:lnSpc>
                <a:spcPct val="106000"/>
              </a:lnSpc>
            </a:pPr>
            <a:r>
              <a:rPr lang="da-DK" sz="900" b="1" spc="-10">
                <a:solidFill>
                  <a:schemeClr val="tx2"/>
                </a:solidFill>
              </a:rPr>
              <a:t>Confirmed incident (</a:t>
            </a:r>
            <a:r>
              <a:rPr lang="da-DK" sz="900" spc="-10">
                <a:solidFill>
                  <a:schemeClr val="tx2"/>
                </a:solidFill>
              </a:rPr>
              <a:t>item 238)</a:t>
            </a:r>
          </a:p>
          <a:p>
            <a:pPr algn="l">
              <a:lnSpc>
                <a:spcPct val="106000"/>
              </a:lnSpc>
            </a:pPr>
            <a:r>
              <a:rPr lang="da-DK" sz="900" spc="-10">
                <a:solidFill>
                  <a:schemeClr val="tx2"/>
                </a:solidFill>
              </a:rPr>
              <a:t>A confirmed incident in this context means:</a:t>
            </a:r>
          </a:p>
          <a:p>
            <a:pPr marL="171450" indent="-171450" algn="l">
              <a:lnSpc>
                <a:spcPct val="106000"/>
              </a:lnSpc>
              <a:buFont typeface="Arial" panose="020B0604020202020204" pitchFamily="34" charset="0"/>
              <a:buChar char="•"/>
            </a:pPr>
            <a:r>
              <a:rPr lang="da-DK" sz="900" spc="-10">
                <a:solidFill>
                  <a:schemeClr val="tx2"/>
                </a:solidFill>
              </a:rPr>
              <a:t>A lawsuit or complaint that is either registered in your company or filed with the responsible authority</a:t>
            </a:r>
          </a:p>
          <a:p>
            <a:pPr algn="l">
              <a:lnSpc>
                <a:spcPct val="106000"/>
              </a:lnSpc>
            </a:pPr>
            <a:r>
              <a:rPr lang="da-DK" sz="900" spc="-10">
                <a:solidFill>
                  <a:schemeClr val="tx2"/>
                </a:solidFill>
              </a:rPr>
              <a:t>And/or:</a:t>
            </a:r>
          </a:p>
          <a:p>
            <a:pPr marL="171450" indent="-171450" algn="l">
              <a:lnSpc>
                <a:spcPct val="106000"/>
              </a:lnSpc>
              <a:buFont typeface="Arial" panose="020B0604020202020204" pitchFamily="34" charset="0"/>
              <a:buChar char="•"/>
            </a:pPr>
            <a:r>
              <a:rPr lang="da-DK" sz="900" spc="-10">
                <a:solidFill>
                  <a:schemeClr val="tx2"/>
                </a:solidFill>
              </a:rPr>
              <a:t>Cases where your company, for example through a complaint mechanism or management system, has itself identified that a negative incident has occurred that relates to - in this case - workers in the value chain, affected communities or consumers &amp; end users.</a:t>
            </a: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9" name="Graphic 2">
            <a:extLst>
              <a:ext uri="{FF2B5EF4-FFF2-40B4-BE49-F238E27FC236}">
                <a16:creationId xmlns:a16="http://schemas.microsoft.com/office/drawing/2014/main" id="{70A65EDB-4B55-DE27-5C4E-5AA51AE4377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6655" y="5297162"/>
            <a:ext cx="257747" cy="232600"/>
          </a:xfrm>
          <a:prstGeom prst="rect">
            <a:avLst/>
          </a:prstGeom>
        </p:spPr>
      </p:pic>
    </p:spTree>
    <p:extLst>
      <p:ext uri="{BB962C8B-B14F-4D97-AF65-F5344CB8AC3E}">
        <p14:creationId xmlns:p14="http://schemas.microsoft.com/office/powerpoint/2010/main" val="1739792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Revenue from selected sectors (C8)</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12830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 </a:t>
            </a:r>
          </a:p>
          <a:p>
            <a:pPr>
              <a:lnSpc>
                <a:spcPct val="106000"/>
              </a:lnSpc>
            </a:pPr>
            <a:endParaRPr lang="da-DK" sz="900" b="1" spc="-10">
              <a:solidFill>
                <a:schemeClr val="bg1"/>
              </a:solidFill>
            </a:endParaRPr>
          </a:p>
          <a:p>
            <a:pPr>
              <a:lnSpc>
                <a:spcPct val="106000"/>
              </a:lnSpc>
            </a:pPr>
            <a:r>
              <a:rPr lang="da-DK" sz="900" spc="-10">
                <a:solidFill>
                  <a:schemeClr val="bg1"/>
                </a:solidFill>
              </a:rPr>
              <a:t>If your company has activities within one or more of the activities below, your company's income from these activities </a:t>
            </a:r>
            <a:r>
              <a:rPr lang="da-DK" sz="900" b="1" spc="-10">
                <a:solidFill>
                  <a:schemeClr val="bg1"/>
                </a:solidFill>
              </a:rPr>
              <a:t>must </a:t>
            </a:r>
            <a:r>
              <a:rPr lang="da-DK" sz="900" spc="-10">
                <a:solidFill>
                  <a:schemeClr val="bg1"/>
                </a:solidFill>
              </a:rPr>
              <a:t>be disclosed.</a:t>
            </a:r>
          </a:p>
          <a:p>
            <a:pPr>
              <a:lnSpc>
                <a:spcPct val="106000"/>
              </a:lnSpc>
            </a:pPr>
            <a:endParaRPr lang="da-DK" sz="900" spc="-10">
              <a:solidFill>
                <a:schemeClr val="bg1"/>
              </a:solidFill>
            </a:endParaRPr>
          </a:p>
          <a:p>
            <a:pPr>
              <a:lnSpc>
                <a:spcPct val="106000"/>
              </a:lnSpc>
            </a:pPr>
            <a:r>
              <a:rPr lang="da-DK" sz="900" spc="-10">
                <a:solidFill>
                  <a:schemeClr val="bg1"/>
                </a:solidFill>
              </a:rPr>
              <a:t>You can delete the lines in the table that are not relevant to your business.</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39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2110412774"/>
              </p:ext>
            </p:extLst>
          </p:nvPr>
        </p:nvGraphicFramePr>
        <p:xfrm>
          <a:off x="518599" y="2443903"/>
          <a:ext cx="7354374" cy="3310056"/>
        </p:xfrm>
        <a:graphic>
          <a:graphicData uri="http://schemas.openxmlformats.org/drawingml/2006/table">
            <a:tbl>
              <a:tblPr firstRow="1">
                <a:tableStyleId>{2A488322-F2BA-4B5B-9748-0D474271808F}</a:tableStyleId>
              </a:tblPr>
              <a:tblGrid>
                <a:gridCol w="5708465">
                  <a:extLst>
                    <a:ext uri="{9D8B030D-6E8A-4147-A177-3AD203B41FA5}">
                      <a16:colId xmlns:a16="http://schemas.microsoft.com/office/drawing/2014/main" val="1902117154"/>
                    </a:ext>
                  </a:extLst>
                </a:gridCol>
                <a:gridCol w="1645909">
                  <a:extLst>
                    <a:ext uri="{9D8B030D-6E8A-4147-A177-3AD203B41FA5}">
                      <a16:colId xmlns:a16="http://schemas.microsoft.com/office/drawing/2014/main" val="1904521774"/>
                    </a:ext>
                  </a:extLst>
                </a:gridCol>
              </a:tblGrid>
              <a:tr h="4137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Revenue from selected sectors </a:t>
                      </a:r>
                      <a:r>
                        <a:rPr lang="da-DK" sz="900" b="0" kern="1200" spc="-10" noProof="0">
                          <a:solidFill>
                            <a:schemeClr val="tx2"/>
                          </a:solidFill>
                          <a:latin typeface="+mn-lt"/>
                          <a:ea typeface="+mn-ea"/>
                          <a:cs typeface="+mn-cs"/>
                        </a:rPr>
                        <a:t>(Item 63 </a:t>
                      </a:r>
                      <a:r>
                        <a:rPr lang="da-DK" sz="900" b="0" kern="1200" spc="-10" noProof="0" err="1">
                          <a:solidFill>
                            <a:schemeClr val="tx2"/>
                          </a:solidFill>
                          <a:latin typeface="+mn-lt"/>
                          <a:ea typeface="+mn-ea"/>
                          <a:cs typeface="+mn-cs"/>
                        </a:rPr>
                        <a:t>a-d</a:t>
                      </a:r>
                      <a:r>
                        <a:rPr lang="da-DK" sz="900" b="0" kern="1200" spc="-10" noProof="0">
                          <a:solidFill>
                            <a:schemeClr val="tx2"/>
                          </a:solidFill>
                          <a:latin typeface="+mn-lt"/>
                          <a:ea typeface="+mn-ea"/>
                          <a:cs typeface="+mn-cs"/>
                        </a:rPr>
                        <a:t>)</a:t>
                      </a:r>
                    </a:p>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853461323"/>
                  </a:ext>
                </a:extLst>
              </a:tr>
              <a:tr h="413757">
                <a:tc>
                  <a:txBody>
                    <a:bodyPr/>
                    <a:lstStyle/>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Income in 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noProof="0">
                          <a:solidFill>
                            <a:schemeClr val="accent2"/>
                          </a:solidFill>
                          <a:latin typeface="+mn-lt"/>
                        </a:rPr>
                        <a:t>]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413757">
                <a:tc>
                  <a:txBody>
                    <a:bodyPr/>
                    <a:lstStyle/>
                    <a:p>
                      <a:pPr algn="l"/>
                      <a:r>
                        <a:rPr lang="da-DK" sz="900" b="1" kern="1200" spc="-10">
                          <a:solidFill>
                            <a:schemeClr val="tx2"/>
                          </a:solidFill>
                          <a:latin typeface="+mn-lt"/>
                          <a:ea typeface="+mn-ea"/>
                          <a:cs typeface="+mn-cs"/>
                        </a:rPr>
                        <a:t>Controversial weapons (anti-personnel mines, cluster bombs, chemical and biological weapons)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income in DKK</a:t>
                      </a: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413757">
                <a:tc>
                  <a:txBody>
                    <a:bodyPr/>
                    <a:lstStyle/>
                    <a:p>
                      <a:pPr algn="l"/>
                      <a:r>
                        <a:rPr lang="da-DK" sz="900" b="1" kern="1200" spc="-10">
                          <a:solidFill>
                            <a:schemeClr val="tx2"/>
                          </a:solidFill>
                          <a:latin typeface="+mn-lt"/>
                          <a:ea typeface="+mn-ea"/>
                          <a:cs typeface="+mn-cs"/>
                        </a:rPr>
                        <a:t>Cultivation and/or production of tobacco</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income in DKK</a:t>
                      </a: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413757">
                <a:tc>
                  <a:txBody>
                    <a:bodyPr/>
                    <a:lstStyle/>
                    <a:p>
                      <a:pPr algn="l"/>
                      <a:r>
                        <a:rPr lang="da-DK" sz="900" b="1" kern="1200" spc="-10" noProof="0">
                          <a:solidFill>
                            <a:schemeClr val="tx2"/>
                          </a:solidFill>
                          <a:latin typeface="+mn-lt"/>
                          <a:ea typeface="+mn-ea"/>
                          <a:cs typeface="+mn-cs"/>
                        </a:rPr>
                        <a:t>Fossil fuels: Coal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income in DKK</a:t>
                      </a: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413757">
                <a:tc>
                  <a:txBody>
                    <a:bodyPr/>
                    <a:lstStyle/>
                    <a:p>
                      <a:pPr algn="l"/>
                      <a:r>
                        <a:rPr lang="da-DK" sz="900" b="1" kern="1200" spc="-10" noProof="0">
                          <a:solidFill>
                            <a:schemeClr val="tx2"/>
                          </a:solidFill>
                          <a:latin typeface="+mn-lt"/>
                          <a:ea typeface="+mn-ea"/>
                          <a:cs typeface="+mn-cs"/>
                        </a:rPr>
                        <a:t>Fossil fuels: Oil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income in DKK</a:t>
                      </a: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413757">
                <a:tc>
                  <a:txBody>
                    <a:bodyPr/>
                    <a:lstStyle/>
                    <a:p>
                      <a:pPr algn="l"/>
                      <a:r>
                        <a:rPr lang="da-DK" sz="900" b="1" kern="1200" spc="-10" noProof="0">
                          <a:solidFill>
                            <a:schemeClr val="tx2"/>
                          </a:solidFill>
                          <a:latin typeface="+mn-lt"/>
                          <a:ea typeface="+mn-ea"/>
                          <a:cs typeface="+mn-cs"/>
                        </a:rPr>
                        <a:t>Fossil fuels: Gas/Natural gas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income in DKK</a:t>
                      </a: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413757">
                <a:tc>
                  <a:txBody>
                    <a:bodyPr/>
                    <a:lstStyle/>
                    <a:p>
                      <a:pPr algn="l"/>
                      <a:r>
                        <a:rPr lang="da-DK" sz="900" b="1" kern="1200" spc="-10">
                          <a:solidFill>
                            <a:schemeClr val="tx2"/>
                          </a:solidFill>
                          <a:latin typeface="+mn-lt"/>
                          <a:ea typeface="+mn-ea"/>
                          <a:cs typeface="+mn-cs"/>
                        </a:rPr>
                        <a:t>Chemical manufacturing for the production of pesticides and other agrochemical products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Insert income in DKK</a:t>
                      </a: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09439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23032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Fossil fuels </a:t>
            </a:r>
            <a:r>
              <a:rPr lang="da-DK" sz="900" spc="-10">
                <a:solidFill>
                  <a:schemeClr val="tx2"/>
                </a:solidFill>
                <a:latin typeface="+mj-lt"/>
              </a:rPr>
              <a:t>(item 63c)</a:t>
            </a:r>
          </a:p>
          <a:p>
            <a:pPr algn="l">
              <a:lnSpc>
                <a:spcPct val="106000"/>
              </a:lnSpc>
            </a:pPr>
            <a:r>
              <a:rPr lang="da-DK" sz="900" spc="-10">
                <a:solidFill>
                  <a:schemeClr val="tx2"/>
                </a:solidFill>
                <a:latin typeface="+mj-lt"/>
              </a:rPr>
              <a:t>Your business has fossil fuel activities if you receive revenue from one or more of the activities below:</a:t>
            </a:r>
          </a:p>
          <a:p>
            <a:pPr marL="171450" indent="-171450" algn="l">
              <a:lnSpc>
                <a:spcPct val="106000"/>
              </a:lnSpc>
              <a:buFontTx/>
              <a:buChar char="-"/>
            </a:pPr>
            <a:r>
              <a:rPr lang="da-DK" sz="900" spc="-10">
                <a:solidFill>
                  <a:schemeClr val="tx2"/>
                </a:solidFill>
                <a:latin typeface="+mj-lt"/>
              </a:rPr>
              <a:t>Investigation</a:t>
            </a:r>
          </a:p>
          <a:p>
            <a:pPr marL="171450" indent="-171450" algn="l">
              <a:lnSpc>
                <a:spcPct val="106000"/>
              </a:lnSpc>
              <a:buFontTx/>
              <a:buChar char="-"/>
            </a:pPr>
            <a:r>
              <a:rPr lang="da-DK" sz="900" spc="-10">
                <a:solidFill>
                  <a:schemeClr val="tx2"/>
                </a:solidFill>
                <a:latin typeface="+mj-lt"/>
              </a:rPr>
              <a:t>Mining and quarrying</a:t>
            </a:r>
          </a:p>
          <a:p>
            <a:pPr marL="171450" indent="-171450" algn="l">
              <a:lnSpc>
                <a:spcPct val="106000"/>
              </a:lnSpc>
              <a:buFontTx/>
              <a:buChar char="-"/>
            </a:pPr>
            <a:r>
              <a:rPr lang="da-DK" sz="900" spc="-10">
                <a:solidFill>
                  <a:schemeClr val="tx2"/>
                </a:solidFill>
                <a:latin typeface="+mj-lt"/>
              </a:rPr>
              <a:t>Extraction </a:t>
            </a:r>
          </a:p>
          <a:p>
            <a:pPr marL="171450" indent="-171450" algn="l">
              <a:lnSpc>
                <a:spcPct val="106000"/>
              </a:lnSpc>
              <a:buFontTx/>
              <a:buChar char="-"/>
            </a:pPr>
            <a:r>
              <a:rPr lang="da-DK" sz="900" spc="-10">
                <a:solidFill>
                  <a:schemeClr val="tx2"/>
                </a:solidFill>
                <a:latin typeface="+mj-lt"/>
              </a:rPr>
              <a:t>Production</a:t>
            </a:r>
          </a:p>
          <a:p>
            <a:pPr marL="171450" indent="-171450" algn="l">
              <a:lnSpc>
                <a:spcPct val="106000"/>
              </a:lnSpc>
              <a:buFontTx/>
              <a:buChar char="-"/>
            </a:pPr>
            <a:r>
              <a:rPr lang="da-DK" sz="900" spc="-10">
                <a:solidFill>
                  <a:schemeClr val="tx2"/>
                </a:solidFill>
                <a:latin typeface="+mj-lt"/>
              </a:rPr>
              <a:t>Processing </a:t>
            </a:r>
          </a:p>
          <a:p>
            <a:pPr marL="171450" indent="-171450" algn="l">
              <a:lnSpc>
                <a:spcPct val="106000"/>
              </a:lnSpc>
              <a:buFontTx/>
              <a:buChar char="-"/>
            </a:pPr>
            <a:r>
              <a:rPr lang="da-DK" sz="900" spc="-10">
                <a:solidFill>
                  <a:schemeClr val="tx2"/>
                </a:solidFill>
                <a:latin typeface="+mj-lt"/>
              </a:rPr>
              <a:t>Storage</a:t>
            </a:r>
          </a:p>
          <a:p>
            <a:pPr marL="171450" indent="-171450" algn="l">
              <a:lnSpc>
                <a:spcPct val="106000"/>
              </a:lnSpc>
              <a:buFontTx/>
              <a:buChar char="-"/>
            </a:pPr>
            <a:r>
              <a:rPr lang="da-DK" sz="900" spc="-10">
                <a:solidFill>
                  <a:schemeClr val="tx2"/>
                </a:solidFill>
                <a:latin typeface="+mj-lt"/>
              </a:rPr>
              <a:t>Refining</a:t>
            </a:r>
          </a:p>
          <a:p>
            <a:pPr marL="171450" indent="-171450" algn="l">
              <a:lnSpc>
                <a:spcPct val="106000"/>
              </a:lnSpc>
              <a:buFontTx/>
              <a:buChar char="-"/>
            </a:pPr>
            <a:r>
              <a:rPr lang="da-DK" sz="900" spc="-10">
                <a:solidFill>
                  <a:schemeClr val="tx2"/>
                </a:solidFill>
                <a:latin typeface="+mj-lt"/>
              </a:rPr>
              <a:t>Distribution (including transportation, storage and trading).</a:t>
            </a:r>
          </a:p>
          <a:p>
            <a:pPr algn="l">
              <a:lnSpc>
                <a:spcPct val="106000"/>
              </a:lnSpc>
            </a:pPr>
            <a:endParaRPr lang="da-DK" sz="900" spc="-10">
              <a:solidFill>
                <a:schemeClr val="tx2"/>
              </a:solidFill>
              <a:latin typeface="+mj-lt"/>
            </a:endParaRPr>
          </a:p>
          <a:p>
            <a:pPr algn="l">
              <a:lnSpc>
                <a:spcPct val="106000"/>
              </a:lnSpc>
            </a:pPr>
            <a:endParaRPr lang="da-DK" sz="900" spc="-10">
              <a:solidFill>
                <a:schemeClr val="tx2"/>
              </a:solidFill>
              <a:latin typeface="+mj-lt"/>
            </a:endParaRPr>
          </a:p>
          <a:p>
            <a:pPr algn="l">
              <a:lnSpc>
                <a:spcPct val="106000"/>
              </a:lnSpc>
            </a:pPr>
            <a:endParaRPr lang="da-DK" sz="900" b="1" spc="-10">
              <a:solidFill>
                <a:schemeClr val="tx2"/>
              </a:solidFill>
              <a:highlight>
                <a:srgbClr val="FFFF00"/>
              </a:highlight>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37398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Lst>
          </p:cNvPr>
          <p:cNvSpPr>
            <a:spLocks noGrp="1"/>
          </p:cNvSpPr>
          <p:nvPr>
            <p:ph type="title"/>
          </p:nvPr>
        </p:nvSpPr>
        <p:spPr>
          <a:xfrm>
            <a:off x="518600" y="459063"/>
            <a:ext cx="11165400" cy="249299"/>
          </a:xfrm>
        </p:spPr>
        <p:txBody>
          <a:bodyPr/>
          <a:lstStyle/>
          <a:p>
            <a:r>
              <a:rPr lang="da-DK"/>
              <a:t>Overview of data points in </a:t>
            </a:r>
            <a:r>
              <a:rPr lang="da-DK" u="sng"/>
              <a:t>Extended Module </a:t>
            </a:r>
          </a:p>
        </p:txBody>
      </p:sp>
      <p:graphicFrame>
        <p:nvGraphicFramePr>
          <p:cNvPr id="6" name="Table 2">
            <a:extLst>
              <a:ext uri="{FF2B5EF4-FFF2-40B4-BE49-F238E27FC236}">
                <a16:creationId xmlns:a16="http://schemas.microsoft.com/office/drawing/2014/main" id="{06DE2ADE-26E0-4355-462E-AEBC014293EE}"/>
              </a:ext>
            </a:extLst>
          </p:cNvPr>
          <p:cNvGraphicFramePr>
            <a:graphicFrameLocks noGrp="1"/>
          </p:cNvGraphicFramePr>
          <p:nvPr>
            <p:extLst>
              <p:ext uri="{D42A27DB-BD31-4B8C-83A1-F6EECF244321}">
                <p14:modId xmlns:p14="http://schemas.microsoft.com/office/powerpoint/2010/main" val="2386675248"/>
              </p:ext>
            </p:extLst>
          </p:nvPr>
        </p:nvGraphicFramePr>
        <p:xfrm>
          <a:off x="8170863" y="1061509"/>
          <a:ext cx="3707101" cy="3625560"/>
        </p:xfrm>
        <a:graphic>
          <a:graphicData uri="http://schemas.openxmlformats.org/drawingml/2006/table">
            <a:tbl>
              <a:tblPr firstRow="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223781">
                <a:tc gridSpan="2">
                  <a:txBody>
                    <a:bodyPr/>
                    <a:lstStyle/>
                    <a:p>
                      <a:pPr algn="l"/>
                      <a:r>
                        <a:rPr lang="da-DK" sz="12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Kan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Additional (general) information about the workforce (C5)</a:t>
                      </a:r>
                      <a:endParaRPr lang="da-DK" sz="900" b="0" i="0" u="none" strike="noStrike" kern="1200" spc="-10" noProof="0">
                        <a:solidFill>
                          <a:srgbClr val="1B4528"/>
                        </a:solidFill>
                      </a:endParaRPr>
                    </a:p>
                    <a:p>
                      <a:pPr marL="171450" lvl="0" indent="-171450" algn="l">
                        <a:buFont typeface="Arial" panose="020B0604020202020204" pitchFamily="34" charset="0"/>
                        <a:buChar char="•"/>
                      </a:pPr>
                      <a:r>
                        <a:rPr lang="da-DK" sz="900" b="0" i="0">
                          <a:solidFill>
                            <a:schemeClr val="tx2"/>
                          </a:solidFill>
                        </a:rPr>
                        <a:t>The ratio of women to men at management level </a:t>
                      </a:r>
                    </a:p>
                    <a:p>
                      <a:pPr marL="171450" lvl="0" indent="-171450" algn="l">
                        <a:buFont typeface="Arial" panose="020B0604020202020204" pitchFamily="34" charset="0"/>
                        <a:buChar char="•"/>
                      </a:pPr>
                      <a:r>
                        <a:rPr lang="da-DK" sz="900" b="0" i="0">
                          <a:solidFill>
                            <a:schemeClr val="tx2"/>
                          </a:solidFill>
                        </a:rPr>
                        <a:t>Number of self-employed people working for your company</a:t>
                      </a:r>
                    </a:p>
                    <a:p>
                      <a:pPr marL="171450" lvl="0" indent="-171450" algn="l">
                        <a:buFont typeface="Arial" panose="020B0604020202020204" pitchFamily="34" charset="0"/>
                        <a:buChar char="•"/>
                      </a:pPr>
                      <a:r>
                        <a:rPr lang="da-DK" sz="900" b="0" i="0">
                          <a:solidFill>
                            <a:schemeClr val="tx2"/>
                          </a:solidFill>
                        </a:rPr>
                        <a:t>Number of temporary workers working for your company </a:t>
                      </a:r>
                    </a:p>
                    <a:p>
                      <a:pPr marL="0" lvl="0" indent="0" algn="l">
                        <a:buFont typeface="Arial" panose="020B0604020202020204" pitchFamily="34" charset="0"/>
                        <a:buNone/>
                      </a:pPr>
                      <a:endParaRPr lang="da-DK" sz="900" b="0" i="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Shell</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da-DK" sz="900" b="1" i="0" u="none" strike="noStrike" kern="1200" spc="-10">
                          <a:solidFill>
                            <a:srgbClr val="1B4528"/>
                          </a:solidFill>
                          <a:latin typeface="+mn-lt"/>
                          <a:ea typeface="+mn-ea"/>
                          <a:cs typeface="+mn-cs"/>
                        </a:rPr>
                        <a:t>Own workforce: Human rights policies and processes (C6)</a:t>
                      </a:r>
                      <a:endParaRPr lang="da-DK" sz="900" b="0" i="0" u="none" strike="noStrike" kern="1200" spc="-10">
                        <a:solidFill>
                          <a:srgbClr val="1B4528"/>
                        </a:solidFill>
                        <a:latin typeface="+mn-lt"/>
                        <a:ea typeface="+mn-ea"/>
                        <a:cs typeface="+mn-cs"/>
                      </a:endParaRPr>
                    </a:p>
                    <a:p>
                      <a:pPr marL="171450" lvl="0" indent="-171450" algn="l" defTabSz="914400" rtl="0" eaLnBrk="1" latinLnBrk="0" hangingPunct="1">
                        <a:buFont typeface="Arial" panose="020B0604020202020204" pitchFamily="34" charset="0"/>
                        <a:buChar char="•"/>
                      </a:pPr>
                      <a:r>
                        <a:rPr lang="da-DK" sz="900" b="0" kern="1200" spc="-10" noProof="0">
                          <a:solidFill>
                            <a:schemeClr val="tx2"/>
                          </a:solidFill>
                          <a:latin typeface="+mn-lt"/>
                          <a:ea typeface="+mn-ea"/>
                          <a:cs typeface="+mn-cs"/>
                        </a:rPr>
                        <a:t>Disclosure of code of conduct </a:t>
                      </a:r>
                      <a:r>
                        <a:rPr lang="da-DK" sz="900" b="0" i="0" kern="1200" spc="-10" noProof="0">
                          <a:solidFill>
                            <a:schemeClr val="tx2"/>
                          </a:solidFill>
                          <a:latin typeface="+mn-lt"/>
                          <a:ea typeface="+mn-ea"/>
                          <a:cs typeface="+mn-cs"/>
                        </a:rPr>
                        <a:t>or </a:t>
                      </a:r>
                      <a:r>
                        <a:rPr lang="da-DK" sz="900" b="0" kern="1200" spc="-10" noProof="0">
                          <a:solidFill>
                            <a:schemeClr val="tx2"/>
                          </a:solidFill>
                          <a:latin typeface="+mn-lt"/>
                          <a:ea typeface="+mn-ea"/>
                          <a:cs typeface="+mn-cs"/>
                        </a:rPr>
                        <a:t>human rights policy for your company's </a:t>
                      </a:r>
                      <a:r>
                        <a:rPr lang="da-DK" sz="900" b="0" u="sng" kern="1200" spc="-10" noProof="0">
                          <a:solidFill>
                            <a:schemeClr val="tx2"/>
                          </a:solidFill>
                          <a:latin typeface="+mn-lt"/>
                          <a:ea typeface="+mn-ea"/>
                          <a:cs typeface="+mn-cs"/>
                        </a:rPr>
                        <a:t>own workforce </a:t>
                      </a:r>
                      <a:r>
                        <a:rPr lang="da-DK" sz="900" b="0" u="none" kern="1200" spc="-10" noProof="0">
                          <a:solidFill>
                            <a:schemeClr val="tx2"/>
                          </a:solidFill>
                          <a:latin typeface="+mn-lt"/>
                          <a:ea typeface="+mn-ea"/>
                          <a:cs typeface="+mn-cs"/>
                        </a:rPr>
                        <a:t>(YES/NO)</a:t>
                      </a:r>
                    </a:p>
                    <a:p>
                      <a:pPr marL="171450" lvl="0" indent="-171450" algn="l" defTabSz="914400" rtl="0" eaLnBrk="1" latinLnBrk="0" hangingPunct="1">
                        <a:buFont typeface="Arial" panose="020B0604020202020204" pitchFamily="34" charset="0"/>
                        <a:buChar char="•"/>
                      </a:pPr>
                      <a:r>
                        <a:rPr lang="da-DK" sz="900" b="0" noProof="0">
                          <a:solidFill>
                            <a:schemeClr val="tx2"/>
                          </a:solidFill>
                        </a:rPr>
                        <a:t>Information about complaint mechanism for the company's </a:t>
                      </a:r>
                      <a:r>
                        <a:rPr lang="da-DK" sz="900" b="0" u="sng" noProof="0">
                          <a:solidFill>
                            <a:schemeClr val="tx2"/>
                          </a:solidFill>
                        </a:rPr>
                        <a:t>own employees </a:t>
                      </a:r>
                      <a:r>
                        <a:rPr lang="da-DK" sz="900" b="0" noProof="0">
                          <a:solidFill>
                            <a:schemeClr val="tx2"/>
                          </a:solidFill>
                        </a:rPr>
                        <a:t>(YES/NO)</a:t>
                      </a:r>
                    </a:p>
                    <a:p>
                      <a:pPr marL="0" lvl="0" indent="0" algn="l" defTabSz="914400" rtl="0" eaLnBrk="1" latinLnBrk="0" hangingPunct="1">
                        <a:buFont typeface="Arial" panose="020B0604020202020204" pitchFamily="34" charset="0"/>
                        <a:buNone/>
                      </a:pPr>
                      <a:endParaRPr lang="da-DK" sz="900" b="0" u="none"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kern="1200" noProof="0">
                          <a:solidFill>
                            <a:schemeClr val="tx2"/>
                          </a:solidFill>
                          <a:latin typeface="+mn-lt"/>
                          <a:ea typeface="+mn-ea"/>
                          <a:cs typeface="+mn-cs"/>
                        </a:rPr>
                        <a:t>Shell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Must,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i="0" u="none" strike="noStrike" kern="1200" spc="-10" noProof="0" dirty="0">
                          <a:solidFill>
                            <a:srgbClr val="1B4528"/>
                          </a:solidFill>
                          <a:latin typeface="+mn-lt"/>
                          <a:ea typeface="+mn-ea"/>
                          <a:cs typeface="+mn-cs"/>
                        </a:rPr>
                        <a:t>Serious adverse human rights incidents (own workforce + value chain) (C7)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Confirmed negative human rights incidents for your company's </a:t>
                      </a:r>
                      <a:r>
                        <a:rPr lang="da-DK" sz="900" b="0" u="sng" kern="1200" spc="-10" noProof="0" dirty="0">
                          <a:solidFill>
                            <a:schemeClr val="tx2"/>
                          </a:solidFill>
                          <a:latin typeface="+mn-lt"/>
                          <a:ea typeface="+mn-ea"/>
                          <a:cs typeface="+mn-cs"/>
                        </a:rPr>
                        <a:t>own </a:t>
                      </a:r>
                      <a:r>
                        <a:rPr lang="da-DK" sz="900" b="0" u="none" kern="1200" spc="-10" noProof="0" dirty="0">
                          <a:solidFill>
                            <a:schemeClr val="tx2"/>
                          </a:solidFill>
                          <a:latin typeface="+mn-lt"/>
                          <a:ea typeface="+mn-ea"/>
                          <a:cs typeface="+mn-cs"/>
                        </a:rPr>
                        <a:t>workforce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u="none"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Confirmed negative human rights incidents in your company's </a:t>
                      </a:r>
                      <a:r>
                        <a:rPr lang="da-DK" sz="900" b="0" u="sng" kern="1200" spc="-10" noProof="0" dirty="0">
                          <a:solidFill>
                            <a:schemeClr val="tx2"/>
                          </a:solidFill>
                          <a:latin typeface="+mn-lt"/>
                          <a:ea typeface="+mn-ea"/>
                          <a:cs typeface="+mn-cs"/>
                        </a:rPr>
                        <a:t>value chain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graphicFrame>
        <p:nvGraphicFramePr>
          <p:cNvPr id="7" name="Table 2">
            <a:extLst>
              <a:ext uri="{FF2B5EF4-FFF2-40B4-BE49-F238E27FC236}">
                <a16:creationId xmlns:a16="http://schemas.microsoft.com/office/drawing/2014/main" id="{AC136CF9-99C5-0F3A-E689-F5537CEA9499}"/>
              </a:ext>
            </a:extLst>
          </p:cNvPr>
          <p:cNvGraphicFramePr>
            <a:graphicFrameLocks noGrp="1"/>
          </p:cNvGraphicFramePr>
          <p:nvPr>
            <p:extLst>
              <p:ext uri="{D42A27DB-BD31-4B8C-83A1-F6EECF244321}">
                <p14:modId xmlns:p14="http://schemas.microsoft.com/office/powerpoint/2010/main" val="2425772426"/>
              </p:ext>
            </p:extLst>
          </p:nvPr>
        </p:nvGraphicFramePr>
        <p:xfrm>
          <a:off x="8170863" y="4801523"/>
          <a:ext cx="3707101" cy="177048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227867">
                <a:tc gridSpan="2">
                  <a:txBody>
                    <a:bodyPr/>
                    <a:lstStyle/>
                    <a:p>
                      <a:pPr algn="l"/>
                      <a:r>
                        <a:rPr lang="da-DK" sz="1200" b="1" kern="1200" spc="-10" noProof="0">
                          <a:solidFill>
                            <a:schemeClr val="tx2"/>
                          </a:solidFill>
                          <a:latin typeface="+mn-lt"/>
                          <a:ea typeface="+mn-ea"/>
                          <a:cs typeface="+mn-cs"/>
                        </a:rPr>
                        <a:t>G-data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G-data</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69112906"/>
                  </a:ext>
                </a:extLst>
              </a:tr>
              <a:tr h="325914">
                <a:tc>
                  <a:txBody>
                    <a:bodyPr/>
                    <a:lstStyle/>
                    <a:p>
                      <a:pPr marL="0" algn="l" defTabSz="914400" rtl="0" eaLnBrk="1" latinLnBrk="0" hangingPunct="1"/>
                      <a:endParaRPr lang="da-DK" sz="1800" b="0" kern="1200" spc="-10" noProof="0">
                        <a:solidFill>
                          <a:schemeClr val="tx2"/>
                        </a:solidFill>
                        <a:latin typeface="+mn-lt"/>
                        <a:ea typeface="+mn-ea"/>
                        <a:cs typeface="+mn-cs"/>
                      </a:endParaRPr>
                    </a:p>
                    <a:p>
                      <a:pPr marL="0" algn="l" defTabSz="914400" rtl="0" eaLnBrk="1" latinLnBrk="0" hangingPunct="1"/>
                      <a:r>
                        <a:rPr lang="da-DK" sz="900" b="0" kern="1200" spc="-10" noProof="0">
                          <a:solidFill>
                            <a:schemeClr val="tx2"/>
                          </a:solidFill>
                          <a:latin typeface="+mn-lt"/>
                          <a:ea typeface="+mn-ea"/>
                          <a:cs typeface="+mn-cs"/>
                        </a:rPr>
                        <a:t>Must,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Revenue from selected sectors and exclusion from </a:t>
                      </a:r>
                      <a:r>
                        <a:rPr lang="da-DK" sz="900" b="1" i="0" u="none" strike="noStrike" kern="1200" spc="-10" noProof="0" err="1">
                          <a:solidFill>
                            <a:srgbClr val="1B4528"/>
                          </a:solidFill>
                        </a:rPr>
                        <a:t>EU</a:t>
                      </a:r>
                      <a:r>
                        <a:rPr lang="da-DK" sz="900" b="1" i="0" u="none" strike="noStrike" kern="1200" spc="-10" noProof="0">
                          <a:solidFill>
                            <a:srgbClr val="1B4528"/>
                          </a:solidFill>
                        </a:rPr>
                        <a:t> benchmarks (C8)</a:t>
                      </a:r>
                    </a:p>
                    <a:p>
                      <a:pPr marL="171450" lvl="0" indent="-171450" algn="l">
                        <a:buFont typeface="Arial" panose="020B0604020202020204" pitchFamily="34" charset="0"/>
                        <a:buChar char="•"/>
                      </a:pPr>
                      <a:r>
                        <a:rPr lang="da-DK" sz="900" b="0" kern="1200" spc="-10" noProof="0">
                          <a:solidFill>
                            <a:schemeClr val="tx2"/>
                          </a:solidFill>
                          <a:latin typeface="+mn-lt"/>
                          <a:ea typeface="+mn-ea"/>
                          <a:cs typeface="+mn-cs"/>
                        </a:rPr>
                        <a:t>Revenue from selected sectors </a:t>
                      </a:r>
                    </a:p>
                    <a:p>
                      <a:pPr marL="171450" lvl="0" indent="-171450" algn="l">
                        <a:buFont typeface="Arial" panose="020B0604020202020204" pitchFamily="34" charset="0"/>
                        <a:buChar char="•"/>
                      </a:pPr>
                      <a:r>
                        <a:rPr lang="da-DK" sz="900" b="0" kern="1200" spc="-10" noProof="0">
                          <a:solidFill>
                            <a:schemeClr val="tx2"/>
                          </a:solidFill>
                          <a:latin typeface="+mn-lt"/>
                          <a:ea typeface="+mn-ea"/>
                          <a:cs typeface="+mn-cs"/>
                        </a:rPr>
                        <a:t>Exceeding </a:t>
                      </a:r>
                      <a:r>
                        <a:rPr lang="da-DK" sz="900" b="0" kern="1200" spc="-10" noProof="0" err="1">
                          <a:solidFill>
                            <a:schemeClr val="tx2"/>
                          </a:solidFill>
                          <a:latin typeface="+mn-lt"/>
                          <a:ea typeface="+mn-ea"/>
                          <a:cs typeface="+mn-cs"/>
                        </a:rPr>
                        <a:t>EU</a:t>
                      </a:r>
                      <a:r>
                        <a:rPr lang="da-DK" sz="900" b="0" kern="1200" spc="-10" noProof="0">
                          <a:solidFill>
                            <a:schemeClr val="tx2"/>
                          </a:solidFill>
                          <a:latin typeface="+mn-lt"/>
                          <a:ea typeface="+mn-ea"/>
                          <a:cs typeface="+mn-cs"/>
                        </a:rPr>
                        <a:t> benchmarks in line with </a:t>
                      </a:r>
                      <a:r>
                        <a:rPr lang="da-DK" sz="900" b="0" kern="1200" spc="-10" noProof="0" err="1">
                          <a:solidFill>
                            <a:schemeClr val="tx2"/>
                          </a:solidFill>
                          <a:latin typeface="+mn-lt"/>
                          <a:ea typeface="+mn-ea"/>
                          <a:cs typeface="+mn-cs"/>
                        </a:rPr>
                        <a:t>the Paris </a:t>
                      </a:r>
                      <a:r>
                        <a:rPr lang="da-DK" sz="900" b="0" kern="1200" spc="-10" noProof="0">
                          <a:solidFill>
                            <a:schemeClr val="tx2"/>
                          </a:solidFill>
                          <a:latin typeface="+mn-lt"/>
                          <a:ea typeface="+mn-ea"/>
                          <a:cs typeface="+mn-cs"/>
                        </a:rPr>
                        <a:t>Agreement </a:t>
                      </a:r>
                    </a:p>
                    <a:p>
                      <a:pPr marL="0" lvl="0" indent="0" algn="l">
                        <a:buFont typeface="Arial" panose="020B0604020202020204" pitchFamily="34" charset="0"/>
                        <a:buNone/>
                      </a:pPr>
                      <a:endParaRPr lang="da-DK" sz="900" b="0" i="0" u="none" strike="noStrike" kern="1200" spc="-10" noProof="0">
                        <a:solidFill>
                          <a:srgbClr val="1B4528"/>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880347"/>
                  </a:ext>
                </a:extLst>
              </a:tr>
              <a:tr h="3259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kern="120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kern="1200" noProof="0">
                          <a:solidFill>
                            <a:schemeClr val="tx2"/>
                          </a:solidFill>
                          <a:latin typeface="+mn-lt"/>
                          <a:ea typeface="+mn-ea"/>
                          <a:cs typeface="+mn-cs"/>
                        </a:rPr>
                        <a:t>Must,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u="none" strike="noStrike" kern="1200" spc="-10" noProof="0" dirty="0">
                          <a:solidFill>
                            <a:srgbClr val="1B4528"/>
                          </a:solidFill>
                        </a:rPr>
                        <a:t>Gender distribution in the supreme governing body (</a:t>
                      </a:r>
                      <a:r>
                        <a:rPr lang="da-DK" sz="900" b="1" i="0" u="none" strike="noStrike" kern="1200" spc="-10" dirty="0">
                          <a:solidFill>
                            <a:srgbClr val="1B4528"/>
                          </a:solidFill>
                          <a:latin typeface="+mn-lt"/>
                          <a:ea typeface="+mn-ea"/>
                          <a:cs typeface="+mn-cs"/>
                        </a:rPr>
                        <a:t>C9)</a:t>
                      </a:r>
                      <a:endParaRPr lang="da-DK" sz="900" b="1" i="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dirty="0">
                          <a:solidFill>
                            <a:schemeClr val="tx2"/>
                          </a:solidFill>
                        </a:rPr>
                        <a:t>The ratio of women to men </a:t>
                      </a:r>
                      <a:r>
                        <a:rPr lang="da-DK" sz="900" b="0" dirty="0">
                          <a:solidFill>
                            <a:schemeClr val="tx2"/>
                          </a:solidFill>
                        </a:rPr>
                        <a:t>in the supreme governing body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u="none" strike="noStrike" kern="1200" spc="-1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39740790"/>
                  </a:ext>
                </a:extLst>
              </a:tr>
            </a:tbl>
          </a:graphicData>
        </a:graphic>
      </p:graphicFrame>
      <p:graphicFrame>
        <p:nvGraphicFramePr>
          <p:cNvPr id="9" name="Table 2">
            <a:extLst>
              <a:ext uri="{FF2B5EF4-FFF2-40B4-BE49-F238E27FC236}">
                <a16:creationId xmlns:a16="http://schemas.microsoft.com/office/drawing/2014/main" id="{02EB357B-6C8E-63D3-19C4-5C171C292C97}"/>
              </a:ext>
            </a:extLst>
          </p:cNvPr>
          <p:cNvGraphicFramePr>
            <a:graphicFrameLocks noGrp="1"/>
          </p:cNvGraphicFramePr>
          <p:nvPr>
            <p:extLst>
              <p:ext uri="{D42A27DB-BD31-4B8C-83A1-F6EECF244321}">
                <p14:modId xmlns:p14="http://schemas.microsoft.com/office/powerpoint/2010/main" val="3451136944"/>
              </p:ext>
            </p:extLst>
          </p:nvPr>
        </p:nvGraphicFramePr>
        <p:xfrm>
          <a:off x="4344731" y="1061509"/>
          <a:ext cx="3700142" cy="4033165"/>
        </p:xfrm>
        <a:graphic>
          <a:graphicData uri="http://schemas.openxmlformats.org/drawingml/2006/table">
            <a:tbl>
              <a:tblPr firstRow="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251005">
                <a:tc gridSpan="2">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126365689"/>
                  </a:ext>
                </a:extLst>
              </a:tr>
              <a:tr h="331469">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u="none" kern="1200" spc="-10">
                          <a:solidFill>
                            <a:schemeClr val="tx2"/>
                          </a:solidFill>
                          <a:latin typeface="+mn-lt"/>
                          <a:ea typeface="+mn-ea"/>
                          <a:cs typeface="+mn-cs"/>
                        </a:rPr>
                        <a:t>Assess whether Scope 3 CO₂e emissions are relevant to disclose for your business </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Scope 3 CO₂e emissions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CO₂e reduction targets and climate transition (C3) </a:t>
                      </a: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CO₂e</a:t>
                      </a:r>
                      <a:r>
                        <a:rPr lang="da-DK" sz="900" b="0">
                          <a:solidFill>
                            <a:schemeClr val="tx2"/>
                          </a:solidFill>
                        </a:rPr>
                        <a:t> reduction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CO₂e emissions </a:t>
                      </a:r>
                      <a:r>
                        <a:rPr lang="da-DK" sz="900" b="0" kern="1200" spc="-10" noProof="0">
                          <a:solidFill>
                            <a:schemeClr val="tx2"/>
                          </a:solidFill>
                          <a:latin typeface="+mn-lt"/>
                          <a:ea typeface="+mn-ea"/>
                          <a:cs typeface="+mn-cs"/>
                        </a:rPr>
                        <a:t>in </a:t>
                      </a:r>
                      <a:r>
                        <a:rPr lang="da-DK" sz="900" b="0" kern="1200" spc="-10" noProof="0" err="1">
                          <a:solidFill>
                            <a:schemeClr val="tx2"/>
                          </a:solidFill>
                          <a:latin typeface="+mn-lt"/>
                          <a:ea typeface="+mn-ea"/>
                          <a:cs typeface="+mn-cs"/>
                        </a:rPr>
                        <a:t>baseline year</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a:solidFill>
                            <a:schemeClr val="tx2"/>
                          </a:solidFill>
                        </a:rPr>
                        <a:t>List of actions to help achieve </a:t>
                      </a:r>
                      <a:r>
                        <a:rPr lang="da-DK" sz="900" b="0">
                          <a:solidFill>
                            <a:schemeClr val="tx2"/>
                          </a:solidFill>
                        </a:rPr>
                        <a:t>the </a:t>
                      </a:r>
                      <a:r>
                        <a:rPr lang="da-DK" sz="900" b="0" noProof="0">
                          <a:solidFill>
                            <a:schemeClr val="tx2"/>
                          </a:solidFill>
                        </a:rPr>
                        <a:t>CO₂e</a:t>
                      </a:r>
                      <a:r>
                        <a:rPr lang="da-DK" sz="900" b="0">
                          <a:solidFill>
                            <a:schemeClr val="tx2"/>
                          </a:solidFill>
                        </a:rPr>
                        <a:t> reduction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noProof="0">
                          <a:solidFill>
                            <a:schemeClr val="tx2"/>
                          </a:solidFill>
                          <a:latin typeface="+mn-lt"/>
                          <a:ea typeface="+mn-ea"/>
                          <a:cs typeface="+mn-cs"/>
                        </a:rPr>
                        <a:t>Transition plan </a:t>
                      </a:r>
                      <a:r>
                        <a:rPr lang="da-DK" sz="900" b="0" noProof="0">
                          <a:solidFill>
                            <a:schemeClr val="tx2"/>
                          </a:solidFill>
                        </a:rPr>
                        <a:t>for climate change </a:t>
                      </a:r>
                      <a:r>
                        <a:rPr lang="da-DK" sz="900" b="0" noProof="0" err="1">
                          <a:solidFill>
                            <a:schemeClr val="tx2"/>
                          </a:solidFill>
                        </a:rPr>
                        <a:t>mitigation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dirty="0">
                          <a:solidFill>
                            <a:schemeClr val="tx2"/>
                          </a:solidFill>
                          <a:latin typeface="+mn-lt"/>
                          <a:ea typeface="+mn-ea"/>
                          <a:cs typeface="+mn-cs"/>
                        </a:rPr>
                        <a:t>Climate risks (C4)</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dirty="0">
                          <a:solidFill>
                            <a:schemeClr val="tx2"/>
                          </a:solidFill>
                        </a:rPr>
                        <a:t>Description of climate-related risks and/or climate-related transition risks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dirty="0">
                          <a:solidFill>
                            <a:schemeClr val="tx2"/>
                          </a:solidFill>
                        </a:rPr>
                        <a:t>Exposure and vulnerability of the company's </a:t>
                      </a:r>
                      <a:r>
                        <a:rPr lang="da-DK" sz="900" b="0" kern="1200" spc="-10" noProof="0" dirty="0">
                          <a:solidFill>
                            <a:schemeClr val="tx2"/>
                          </a:solidFill>
                          <a:latin typeface="+mn-lt"/>
                          <a:ea typeface="+mn-ea"/>
                          <a:cs typeface="+mn-cs"/>
                        </a:rPr>
                        <a:t>assets, operations and value chain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Time horizon for when the climate-related risks and </a:t>
                      </a:r>
                      <a:r>
                        <a:rPr lang="da-DK" sz="900" b="0" noProof="0" dirty="0">
                          <a:solidFill>
                            <a:schemeClr val="tx2"/>
                          </a:solidFill>
                        </a:rPr>
                        <a:t>climate-related transition risks are expected to negatively impact the business</a:t>
                      </a:r>
                      <a:endParaRPr lang="da-DK" sz="900" b="0" kern="1200" noProof="0" dirty="0">
                        <a:solidFill>
                          <a:schemeClr val="accent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Information about climate adaptation (YES/NO)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Potential negative impact on the company's </a:t>
                      </a:r>
                      <a:r>
                        <a:rPr lang="da-DK" sz="900" b="0" kern="1200" noProof="0" dirty="0">
                          <a:solidFill>
                            <a:schemeClr val="tx2"/>
                          </a:solidFill>
                          <a:latin typeface="+mn-lt"/>
                          <a:ea typeface="+mn-ea"/>
                          <a:cs typeface="+mn-cs"/>
                        </a:rPr>
                        <a:t>financial performance and business operations </a:t>
                      </a:r>
                      <a:r>
                        <a:rPr lang="da-DK" sz="900" b="0" kern="1200" spc="-10" noProof="0" dirty="0">
                          <a:solidFill>
                            <a:schemeClr val="tx2"/>
                          </a:solidFill>
                          <a:latin typeface="+mn-lt"/>
                          <a:ea typeface="+mn-ea"/>
                          <a:cs typeface="+mn-cs"/>
                        </a:rPr>
                        <a:t>from the listed climate risks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bl>
          </a:graphicData>
        </a:graphic>
      </p:graphicFrame>
      <p:graphicFrame>
        <p:nvGraphicFramePr>
          <p:cNvPr id="10" name="Table 2">
            <a:extLst>
              <a:ext uri="{FF2B5EF4-FFF2-40B4-BE49-F238E27FC236}">
                <a16:creationId xmlns:a16="http://schemas.microsoft.com/office/drawing/2014/main" id="{17DC92B2-44BF-4E5E-B684-37AE10192EFE}"/>
              </a:ext>
            </a:extLst>
          </p:cNvPr>
          <p:cNvGraphicFramePr>
            <a:graphicFrameLocks noGrp="1"/>
          </p:cNvGraphicFramePr>
          <p:nvPr>
            <p:extLst>
              <p:ext uri="{D42A27DB-BD31-4B8C-83A1-F6EECF244321}">
                <p14:modId xmlns:p14="http://schemas.microsoft.com/office/powerpoint/2010/main" val="3520935334"/>
              </p:ext>
            </p:extLst>
          </p:nvPr>
        </p:nvGraphicFramePr>
        <p:xfrm>
          <a:off x="518600" y="1061509"/>
          <a:ext cx="3711655" cy="259344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237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spc="-10" noProof="0">
                          <a:solidFill>
                            <a:schemeClr val="tx2"/>
                          </a:solidFill>
                          <a:latin typeface="+mn-lt"/>
                          <a:ea typeface="+mn-ea"/>
                          <a:cs typeface="+mn-cs"/>
                        </a:rPr>
                        <a:t>General information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General information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Shell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Must,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kern="1200" spc="-10" noProof="0">
                          <a:solidFill>
                            <a:schemeClr val="tx2"/>
                          </a:solidFill>
                          <a:latin typeface="+mn-lt"/>
                          <a:ea typeface="+mn-ea"/>
                          <a:cs typeface="+mn-cs"/>
                        </a:rPr>
                        <a:t>Strategy: Business model and sustainability-related initiatives (C1)</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Significant groups of products and/or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Significant 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Primary business relationships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a:solidFill>
                            <a:schemeClr val="tx2"/>
                          </a:solidFill>
                          <a:latin typeface="+mn-lt"/>
                          <a:ea typeface="+mn-ea"/>
                          <a:cs typeface="+mn-cs"/>
                        </a:rPr>
                        <a:t>Key elements from the company </a:t>
                      </a:r>
                      <a:r>
                        <a:rPr lang="da-DK" sz="900" b="0">
                          <a:solidFill>
                            <a:schemeClr val="tx2"/>
                          </a:solidFill>
                        </a:rPr>
                        <a:t>strategy that are related to/impact sustainability issues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Must,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kern="1200" spc="-10" noProof="0" dirty="0">
                          <a:solidFill>
                            <a:schemeClr val="tx2"/>
                          </a:solidFill>
                          <a:latin typeface="+mn-lt"/>
                          <a:ea typeface="+mn-ea"/>
                          <a:cs typeface="+mn-cs"/>
                        </a:rPr>
                        <a:t>Description of efforts, policies and initiatives for the transition to a more sustainable economy (C2</a:t>
                      </a:r>
                      <a:r>
                        <a:rPr lang="da-DK" sz="900" b="0" kern="1200" spc="-10" noProof="0" dirty="0">
                          <a:solidFill>
                            <a:schemeClr val="tx2"/>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Description of </a:t>
                      </a:r>
                      <a:r>
                        <a:rPr lang="da-DK" sz="900" b="0" u="sng" kern="1200" spc="-10" noProof="0" dirty="0">
                          <a:solidFill>
                            <a:schemeClr val="tx2"/>
                          </a:solidFill>
                          <a:latin typeface="+mn-lt"/>
                          <a:ea typeface="+mn-ea"/>
                          <a:cs typeface="+mn-cs"/>
                        </a:rPr>
                        <a:t>existing </a:t>
                      </a:r>
                      <a:r>
                        <a:rPr lang="da-DK" sz="900" b="0" kern="1200" spc="-10" dirty="0">
                          <a:solidFill>
                            <a:schemeClr val="tx2"/>
                          </a:solidFill>
                          <a:latin typeface="+mn-lt"/>
                          <a:ea typeface="+mn-ea"/>
                          <a:cs typeface="+mn-cs"/>
                        </a:rPr>
                        <a:t>practices/policies/actions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Description of </a:t>
                      </a:r>
                      <a:r>
                        <a:rPr lang="da-DK" sz="900" b="0" u="sng" kern="1200" spc="-10" dirty="0">
                          <a:solidFill>
                            <a:schemeClr val="tx2"/>
                          </a:solidFill>
                          <a:latin typeface="+mn-lt"/>
                          <a:ea typeface="+mn-ea"/>
                          <a:cs typeface="+mn-cs"/>
                        </a:rPr>
                        <a:t>future </a:t>
                      </a:r>
                      <a:r>
                        <a:rPr lang="da-DK" sz="900" b="0" kern="1200" spc="-10" dirty="0">
                          <a:solidFill>
                            <a:schemeClr val="tx2"/>
                          </a:solidFill>
                          <a:latin typeface="+mn-lt"/>
                          <a:ea typeface="+mn-ea"/>
                          <a:cs typeface="+mn-cs"/>
                        </a:rPr>
                        <a:t>initiatives/goals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Identify the highest level of management in the organization responsible for implementation</a:t>
                      </a: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Tree>
    <p:extLst>
      <p:ext uri="{BB962C8B-B14F-4D97-AF65-F5344CB8AC3E}">
        <p14:creationId xmlns:p14="http://schemas.microsoft.com/office/powerpoint/2010/main" val="46960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Exclusion from EU </a:t>
            </a:r>
            <a:r>
              <a:rPr lang="da-DK" sz="1800" b="1" i="0" u="none" strike="noStrike" kern="1200" spc="-10" noProof="0" err="1">
                <a:solidFill>
                  <a:srgbClr val="1B4528"/>
                </a:solidFill>
              </a:rPr>
              <a:t>reference</a:t>
            </a:r>
            <a:r>
              <a:rPr lang="da-DK" sz="1800" b="1" i="0" u="none" strike="noStrike" kern="1200" spc="-10" noProof="0">
                <a:solidFill>
                  <a:srgbClr val="1B4528"/>
                </a:solidFill>
              </a:rPr>
              <a:t> benchmarks (C8)</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21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applicable, </a:t>
            </a:r>
            <a:r>
              <a:rPr lang="da-DK" sz="900" spc="-10">
                <a:solidFill>
                  <a:schemeClr val="bg1"/>
                </a:solidFill>
              </a:rPr>
              <a:t>see Extended Module. </a:t>
            </a:r>
          </a:p>
          <a:p>
            <a:pPr>
              <a:lnSpc>
                <a:spcPct val="106000"/>
              </a:lnSpc>
            </a:pPr>
            <a:endParaRPr lang="da-DK" sz="900" b="1" spc="-10">
              <a:solidFill>
                <a:schemeClr val="bg1"/>
              </a:solidFill>
            </a:endParaRPr>
          </a:p>
          <a:p>
            <a:pPr>
              <a:lnSpc>
                <a:spcPct val="106000"/>
              </a:lnSpc>
            </a:pPr>
            <a:r>
              <a:rPr lang="da-DK" sz="900" spc="-10">
                <a:solidFill>
                  <a:schemeClr val="bg1"/>
                </a:solidFill>
              </a:rPr>
              <a:t>If your company's revenue exceeds the thresholds in the table below, you must declare it.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40</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4261301"/>
              </p:ext>
            </p:extLst>
          </p:nvPr>
        </p:nvGraphicFramePr>
        <p:xfrm>
          <a:off x="518600" y="1925984"/>
          <a:ext cx="7354374" cy="3569379"/>
        </p:xfrm>
        <a:graphic>
          <a:graphicData uri="http://schemas.openxmlformats.org/drawingml/2006/table">
            <a:tbl>
              <a:tblPr firstRow="1">
                <a:tableStyleId>{2A488322-F2BA-4B5B-9748-0D474271808F}</a:tableStyleId>
              </a:tblPr>
              <a:tblGrid>
                <a:gridCol w="4812353">
                  <a:extLst>
                    <a:ext uri="{9D8B030D-6E8A-4147-A177-3AD203B41FA5}">
                      <a16:colId xmlns:a16="http://schemas.microsoft.com/office/drawing/2014/main" val="1902117154"/>
                    </a:ext>
                  </a:extLst>
                </a:gridCol>
                <a:gridCol w="2542021">
                  <a:extLst>
                    <a:ext uri="{9D8B030D-6E8A-4147-A177-3AD203B41FA5}">
                      <a16:colId xmlns:a16="http://schemas.microsoft.com/office/drawing/2014/main" val="1904521774"/>
                    </a:ext>
                  </a:extLst>
                </a:gridCol>
              </a:tblGrid>
              <a:tr h="360016">
                <a:tc gridSpan="2">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kern="1200" spc="-10" noProof="0">
                          <a:solidFill>
                            <a:schemeClr val="tx2"/>
                          </a:solidFill>
                          <a:latin typeface="+mn-lt"/>
                          <a:ea typeface="+mn-ea"/>
                          <a:cs typeface="+mn-cs"/>
                        </a:rPr>
                        <a:t>Exceeding </a:t>
                      </a:r>
                      <a:r>
                        <a:rPr lang="da-DK" sz="900" b="1" kern="1200" spc="-10" noProof="0" err="1">
                          <a:solidFill>
                            <a:schemeClr val="tx2"/>
                          </a:solidFill>
                          <a:latin typeface="+mn-lt"/>
                          <a:ea typeface="+mn-ea"/>
                          <a:cs typeface="+mn-cs"/>
                        </a:rPr>
                        <a:t>EU</a:t>
                      </a:r>
                      <a:r>
                        <a:rPr lang="da-DK" sz="900" b="1" kern="1200" spc="-10" noProof="0">
                          <a:solidFill>
                            <a:schemeClr val="tx2"/>
                          </a:solidFill>
                          <a:latin typeface="+mn-lt"/>
                          <a:ea typeface="+mn-ea"/>
                          <a:cs typeface="+mn-cs"/>
                        </a:rPr>
                        <a:t> benchmarks in line with </a:t>
                      </a:r>
                      <a:r>
                        <a:rPr lang="da-DK" sz="900" b="1" kern="1200" spc="-10" noProof="0" err="1">
                          <a:solidFill>
                            <a:schemeClr val="tx2"/>
                          </a:solidFill>
                          <a:latin typeface="+mn-lt"/>
                          <a:ea typeface="+mn-ea"/>
                          <a:cs typeface="+mn-cs"/>
                        </a:rPr>
                        <a:t>the Paris Agreement </a:t>
                      </a:r>
                      <a:r>
                        <a:rPr lang="da-DK" sz="900" b="0" kern="1200" spc="-10" noProof="0">
                          <a:solidFill>
                            <a:schemeClr val="tx2"/>
                          </a:solidFill>
                          <a:latin typeface="+mn-lt"/>
                          <a:ea typeface="+mn-ea"/>
                          <a:cs typeface="+mn-cs"/>
                        </a:rPr>
                        <a:t>(§ 64, 241)</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b="1"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38627353"/>
                  </a:ext>
                </a:extLst>
              </a:tr>
              <a:tr h="397675">
                <a:tc>
                  <a:txBody>
                    <a:bodyPr/>
                    <a:lstStyle/>
                    <a:p>
                      <a:pPr marL="0" algn="l" defTabSz="914400" rtl="0" eaLnBrk="1" latinLnBrk="0" hangingPunct="1">
                        <a:lnSpc>
                          <a:spcPct val="106000"/>
                        </a:lnSpc>
                      </a:pPr>
                      <a:endParaRPr lang="da-DK" sz="900" b="1"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da-DK" sz="900" b="1" kern="1200" spc="-10" noProof="0">
                          <a:solidFill>
                            <a:schemeClr val="tx2"/>
                          </a:solidFill>
                          <a:latin typeface="+mj-lt"/>
                          <a:ea typeface="+mn-ea"/>
                          <a:cs typeface="+mn-cs"/>
                        </a:rPr>
                        <a:t>The company exceeds the limit value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Hard coal and lignite </a:t>
                      </a:r>
                      <a:r>
                        <a:rPr lang="da-DK" sz="900" b="0" u="sng" kern="1200" spc="-10">
                          <a:solidFill>
                            <a:schemeClr val="tx2"/>
                          </a:solidFill>
                          <a:latin typeface="+mn-lt"/>
                          <a:ea typeface="+mn-ea"/>
                          <a:cs typeface="+mn-cs"/>
                        </a:rPr>
                        <a:t>(241a)</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1% </a:t>
                      </a:r>
                      <a:r>
                        <a:rPr lang="da-DK" sz="900" b="0" kern="1200" spc="-10">
                          <a:solidFill>
                            <a:schemeClr val="tx2"/>
                          </a:solidFill>
                          <a:latin typeface="+mj-lt"/>
                          <a:ea typeface="+mn-ea"/>
                          <a:cs typeface="+mn-cs"/>
                        </a:rPr>
                        <a:t>or more of the company's revenue comes from the exploration, mining, extraction, distribution or refining </a:t>
                      </a:r>
                      <a:r>
                        <a:rPr lang="da-DK" sz="900" b="0" u="sng" kern="1200" spc="-10">
                          <a:solidFill>
                            <a:schemeClr val="tx2"/>
                          </a:solidFill>
                          <a:latin typeface="+mj-lt"/>
                          <a:ea typeface="+mn-ea"/>
                          <a:cs typeface="+mn-cs"/>
                        </a:rPr>
                        <a:t>of hard coal and lignite</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YES/NO</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Petroleum fuels </a:t>
                      </a:r>
                      <a:r>
                        <a:rPr lang="da-DK" sz="900" b="0" u="sng" kern="1200" spc="-10">
                          <a:solidFill>
                            <a:schemeClr val="tx2"/>
                          </a:solidFill>
                          <a:latin typeface="+mn-lt"/>
                          <a:ea typeface="+mn-ea"/>
                          <a:cs typeface="+mn-cs"/>
                        </a:rPr>
                        <a:t>(241b)</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10% </a:t>
                      </a:r>
                      <a:r>
                        <a:rPr lang="da-DK" sz="900" b="0" kern="1200" spc="-10">
                          <a:solidFill>
                            <a:schemeClr val="tx2"/>
                          </a:solidFill>
                          <a:latin typeface="+mj-lt"/>
                          <a:ea typeface="+mn-ea"/>
                          <a:cs typeface="+mn-cs"/>
                        </a:rPr>
                        <a:t>or more of the </a:t>
                      </a:r>
                      <a:r>
                        <a:rPr lang="da-DK" sz="900" b="0" kern="1200" spc="-10">
                          <a:solidFill>
                            <a:schemeClr val="tx2"/>
                          </a:solidFill>
                          <a:latin typeface="+mn-lt"/>
                          <a:ea typeface="+mn-ea"/>
                          <a:cs typeface="+mn-cs"/>
                        </a:rPr>
                        <a:t>company's revenue comes </a:t>
                      </a:r>
                      <a:r>
                        <a:rPr lang="da-DK" sz="900" b="0" kern="1200" spc="-10">
                          <a:solidFill>
                            <a:schemeClr val="tx2"/>
                          </a:solidFill>
                          <a:latin typeface="+mj-lt"/>
                          <a:ea typeface="+mn-ea"/>
                          <a:cs typeface="+mn-cs"/>
                        </a:rPr>
                        <a:t>from the exploration, extraction, distribution or refining </a:t>
                      </a:r>
                      <a:r>
                        <a:rPr lang="da-DK" sz="900" b="0" u="sng" kern="1200" spc="-10">
                          <a:solidFill>
                            <a:schemeClr val="tx2"/>
                          </a:solidFill>
                          <a:latin typeface="+mj-lt"/>
                          <a:ea typeface="+mn-ea"/>
                          <a:cs typeface="+mn-cs"/>
                        </a:rPr>
                        <a:t>of petroleum fuels</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YES/NO</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Gas-based fuels </a:t>
                      </a:r>
                      <a:r>
                        <a:rPr lang="da-DK" sz="900" b="0" u="sng" kern="1200" spc="-10">
                          <a:solidFill>
                            <a:schemeClr val="tx2"/>
                          </a:solidFill>
                          <a:latin typeface="+mn-lt"/>
                          <a:ea typeface="+mn-ea"/>
                          <a:cs typeface="+mn-cs"/>
                        </a:rPr>
                        <a:t>(241c)</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50% </a:t>
                      </a:r>
                      <a:r>
                        <a:rPr lang="da-DK" sz="900" b="0" kern="1200" spc="-10">
                          <a:solidFill>
                            <a:schemeClr val="tx2"/>
                          </a:solidFill>
                          <a:latin typeface="+mj-lt"/>
                          <a:ea typeface="+mn-ea"/>
                          <a:cs typeface="+mn-cs"/>
                        </a:rPr>
                        <a:t>or more of the </a:t>
                      </a:r>
                      <a:r>
                        <a:rPr lang="da-DK" sz="900" b="0" kern="1200" spc="-10">
                          <a:solidFill>
                            <a:schemeClr val="tx2"/>
                          </a:solidFill>
                          <a:latin typeface="+mn-lt"/>
                          <a:ea typeface="+mn-ea"/>
                          <a:cs typeface="+mn-cs"/>
                        </a:rPr>
                        <a:t>company's revenue comes </a:t>
                      </a:r>
                      <a:r>
                        <a:rPr lang="da-DK" sz="900" b="0" kern="1200" spc="-10">
                          <a:solidFill>
                            <a:schemeClr val="tx2"/>
                          </a:solidFill>
                          <a:latin typeface="+mj-lt"/>
                          <a:ea typeface="+mn-ea"/>
                          <a:cs typeface="+mn-cs"/>
                        </a:rPr>
                        <a:t>from the exploration, extraction, production or distribution of </a:t>
                      </a:r>
                      <a:r>
                        <a:rPr lang="da-DK" sz="900" b="0" u="sng" kern="1200" spc="-10">
                          <a:solidFill>
                            <a:schemeClr val="tx2"/>
                          </a:solidFill>
                          <a:latin typeface="+mj-lt"/>
                          <a:ea typeface="+mn-ea"/>
                          <a:cs typeface="+mn-cs"/>
                        </a:rPr>
                        <a:t>gas-based fuels</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Insert YES/NO</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Electricity generation with high greenhouse gas intensity </a:t>
                      </a:r>
                      <a:r>
                        <a:rPr lang="da-DK" sz="900" b="0" u="sng" kern="1200" spc="-10">
                          <a:solidFill>
                            <a:schemeClr val="tx2"/>
                          </a:solidFill>
                          <a:latin typeface="+mn-lt"/>
                          <a:ea typeface="+mn-ea"/>
                          <a:cs typeface="+mn-cs"/>
                        </a:rPr>
                        <a:t>(241d)</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50% </a:t>
                      </a:r>
                      <a:r>
                        <a:rPr lang="da-DK" sz="900" b="0" kern="1200" spc="-10">
                          <a:solidFill>
                            <a:schemeClr val="tx2"/>
                          </a:solidFill>
                          <a:latin typeface="+mj-lt"/>
                          <a:ea typeface="+mn-ea"/>
                          <a:cs typeface="+mn-cs"/>
                        </a:rPr>
                        <a:t>or more of </a:t>
                      </a:r>
                      <a:r>
                        <a:rPr lang="da-DK" sz="900" b="0" kern="1200" spc="-10">
                          <a:solidFill>
                            <a:schemeClr val="tx2"/>
                          </a:solidFill>
                          <a:latin typeface="+mn-lt"/>
                          <a:ea typeface="+mn-ea"/>
                          <a:cs typeface="+mn-cs"/>
                        </a:rPr>
                        <a:t>the company's revenue comes </a:t>
                      </a:r>
                      <a:r>
                        <a:rPr lang="da-DK" sz="900" b="0" kern="1200" spc="-10">
                          <a:solidFill>
                            <a:schemeClr val="tx2"/>
                          </a:solidFill>
                          <a:latin typeface="+mj-lt"/>
                          <a:ea typeface="+mn-ea"/>
                          <a:cs typeface="+mn-cs"/>
                        </a:rPr>
                        <a:t>from </a:t>
                      </a:r>
                      <a:r>
                        <a:rPr lang="da-DK" sz="900" b="0" u="sng" kern="1200" spc="-10">
                          <a:solidFill>
                            <a:schemeClr val="tx2"/>
                          </a:solidFill>
                          <a:latin typeface="+mj-lt"/>
                          <a:ea typeface="+mn-ea"/>
                          <a:cs typeface="+mn-cs"/>
                        </a:rPr>
                        <a:t>electricity generation </a:t>
                      </a:r>
                      <a:r>
                        <a:rPr lang="da-DK" sz="900" b="0" kern="1200" spc="-10">
                          <a:solidFill>
                            <a:schemeClr val="tx2"/>
                          </a:solidFill>
                          <a:latin typeface="+mj-lt"/>
                          <a:ea typeface="+mn-ea"/>
                          <a:cs typeface="+mn-cs"/>
                        </a:rPr>
                        <a:t>with a greenhouse gas intensity of more than 100 g CO₂e/kWh</a:t>
                      </a:r>
                      <a:endParaRPr lang="da-DK" sz="900" b="0"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Insert YES/NO</a:t>
                      </a:r>
                      <a:r>
                        <a:rPr lang="da-DK" sz="900" b="0" noProof="0" dirty="0">
                          <a:solidFill>
                            <a:schemeClr val="accent2"/>
                          </a:solidFill>
                          <a:latin typeface="+mn-lt"/>
                          <a:cs typeface="Calibri" panose="020F0502020204030204" pitchFamily="34" charset="0"/>
                        </a:rPr>
                        <a:t>]</a:t>
                      </a:r>
                      <a:endParaRPr lang="da-DK" sz="900" b="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189179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Explanations of terms</a:t>
            </a:r>
          </a:p>
          <a:p>
            <a:pPr algn="l">
              <a:lnSpc>
                <a:spcPct val="106000"/>
              </a:lnSpc>
            </a:pPr>
            <a:endParaRPr lang="da-DK" sz="900" b="1" kern="1200" spc="-10" noProof="0" dirty="0">
              <a:solidFill>
                <a:schemeClr val="tx2"/>
              </a:solidFill>
              <a:latin typeface="+mj-lt"/>
              <a:ea typeface="+mn-ea"/>
              <a:cs typeface="+mn-cs"/>
            </a:endParaRPr>
          </a:p>
          <a:p>
            <a:pPr algn="l">
              <a:lnSpc>
                <a:spcPct val="106000"/>
              </a:lnSpc>
            </a:pPr>
            <a:r>
              <a:rPr lang="da-DK" sz="900" b="1" kern="1200" spc="-10" noProof="0" dirty="0">
                <a:solidFill>
                  <a:schemeClr val="tx2"/>
                </a:solidFill>
                <a:latin typeface="+mn-lt"/>
                <a:ea typeface="+mn-ea"/>
                <a:cs typeface="+mn-cs"/>
              </a:rPr>
              <a:t>EU </a:t>
            </a:r>
            <a:r>
              <a:rPr lang="da-DK" sz="900" b="1" kern="1200" spc="-10" noProof="0" dirty="0" err="1">
                <a:solidFill>
                  <a:schemeClr val="tx2"/>
                </a:solidFill>
                <a:latin typeface="+mn-lt"/>
                <a:ea typeface="+mn-ea"/>
                <a:cs typeface="+mn-cs"/>
              </a:rPr>
              <a:t>benchmarks </a:t>
            </a:r>
            <a:r>
              <a:rPr lang="da-DK" sz="900" b="1" kern="1200" spc="-10" noProof="0" dirty="0">
                <a:solidFill>
                  <a:schemeClr val="tx2"/>
                </a:solidFill>
                <a:latin typeface="+mn-lt"/>
                <a:ea typeface="+mn-ea"/>
                <a:cs typeface="+mn-cs"/>
              </a:rPr>
              <a:t>in line with </a:t>
            </a:r>
            <a:r>
              <a:rPr lang="da-DK" sz="900" b="1" kern="1200" spc="-10" noProof="0" dirty="0" err="1">
                <a:solidFill>
                  <a:schemeClr val="tx2"/>
                </a:solidFill>
                <a:latin typeface="+mn-lt"/>
                <a:ea typeface="+mn-ea"/>
                <a:cs typeface="+mn-cs"/>
              </a:rPr>
              <a:t>the Paris Agreement</a:t>
            </a:r>
            <a:endParaRPr lang="da-DK" sz="900" b="1" kern="1200" spc="-10" noProof="0" dirty="0">
              <a:solidFill>
                <a:schemeClr val="tx2"/>
              </a:solidFill>
              <a:latin typeface="+mn-lt"/>
              <a:ea typeface="+mn-ea"/>
              <a:cs typeface="+mn-cs"/>
            </a:endParaRPr>
          </a:p>
          <a:p>
            <a:pPr algn="l">
              <a:lnSpc>
                <a:spcPct val="106000"/>
              </a:lnSpc>
            </a:pPr>
            <a:r>
              <a:rPr lang="da-DK" sz="900" spc="-10" dirty="0">
                <a:solidFill>
                  <a:schemeClr val="tx2"/>
                </a:solidFill>
                <a:latin typeface="+mj-lt"/>
              </a:rPr>
              <a:t>To support the fulfillment </a:t>
            </a:r>
            <a:r>
              <a:rPr lang="da-DK" sz="900" spc="-10" dirty="0" err="1">
                <a:solidFill>
                  <a:schemeClr val="tx2"/>
                </a:solidFill>
                <a:latin typeface="+mj-lt"/>
              </a:rPr>
              <a:t>of the Paris Agreement, </a:t>
            </a:r>
            <a:r>
              <a:rPr lang="da-DK" sz="900" spc="-10" dirty="0">
                <a:solidFill>
                  <a:schemeClr val="tx2"/>
                </a:solidFill>
                <a:latin typeface="+mj-lt"/>
              </a:rPr>
              <a:t>a number of threshold values for companies' activities have been adopted at European level to determine whether the company's activities are </a:t>
            </a:r>
            <a:r>
              <a:rPr lang="da-DK" sz="900" spc="-10" dirty="0" err="1">
                <a:solidFill>
                  <a:schemeClr val="tx2"/>
                </a:solidFill>
                <a:latin typeface="+mj-lt"/>
              </a:rPr>
              <a:t>aligned with the Paris Agreement</a:t>
            </a:r>
            <a:r>
              <a:rPr lang="da-DK" sz="900" spc="-10" dirty="0">
                <a:solidFill>
                  <a:schemeClr val="tx2"/>
                </a:solidFill>
                <a:latin typeface="+mj-lt"/>
              </a:rPr>
              <a:t>. </a:t>
            </a:r>
          </a:p>
          <a:p>
            <a:pPr algn="l">
              <a:lnSpc>
                <a:spcPct val="106000"/>
              </a:lnSpc>
            </a:pPr>
            <a:endParaRPr lang="da-DK" sz="900" spc="-10" dirty="0">
              <a:solidFill>
                <a:schemeClr val="tx2"/>
              </a:solidFill>
              <a:latin typeface="+mj-lt"/>
            </a:endParaRPr>
          </a:p>
          <a:p>
            <a:pPr algn="l">
              <a:lnSpc>
                <a:spcPct val="106000"/>
              </a:lnSpc>
            </a:pPr>
            <a:r>
              <a:rPr lang="da-DK" sz="900" spc="-10" dirty="0">
                <a:solidFill>
                  <a:schemeClr val="tx2"/>
                </a:solidFill>
                <a:latin typeface="+mj-lt"/>
              </a:rPr>
              <a:t>The EU benchmark makes it clear to the financial sector which companies to work with if they want to live up to </a:t>
            </a:r>
            <a:r>
              <a:rPr lang="da-DK" sz="900" spc="-10" dirty="0" err="1">
                <a:solidFill>
                  <a:schemeClr val="tx2"/>
                </a:solidFill>
                <a:latin typeface="+mj-lt"/>
              </a:rPr>
              <a:t>the Paris Agreement</a:t>
            </a:r>
            <a:r>
              <a:rPr lang="da-DK" sz="900" spc="-10" dirty="0">
                <a:solidFill>
                  <a:schemeClr val="tx2"/>
                </a:solidFill>
                <a:latin typeface="+mj-lt"/>
              </a:rPr>
              <a:t>.</a:t>
            </a:r>
          </a:p>
          <a:p>
            <a:pPr algn="l">
              <a:lnSpc>
                <a:spcPct val="106000"/>
              </a:lnSpc>
            </a:pPr>
            <a:endParaRPr lang="da-DK" sz="900" spc="-10" dirty="0">
              <a:solidFill>
                <a:schemeClr val="tx2"/>
              </a:solidFill>
              <a:latin typeface="+mj-lt"/>
            </a:endParaRPr>
          </a:p>
          <a:p>
            <a:pPr algn="l">
              <a:lnSpc>
                <a:spcPct val="106000"/>
              </a:lnSpc>
            </a:pPr>
            <a:endParaRPr lang="da-DK" sz="900" spc="-10" dirty="0">
              <a:solidFill>
                <a:schemeClr val="tx2"/>
              </a:solidFill>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1867187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Gender distribution in the supreme governing body (C9)</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see Extended Module. </a:t>
            </a:r>
          </a:p>
          <a:p>
            <a:pPr>
              <a:lnSpc>
                <a:spcPct val="106000"/>
              </a:lnSpc>
            </a:pPr>
            <a:endParaRPr lang="da-DK" sz="900" spc="-10">
              <a:solidFill>
                <a:schemeClr val="bg1"/>
              </a:solidFill>
            </a:endParaRPr>
          </a:p>
          <a:p>
            <a:pPr>
              <a:lnSpc>
                <a:spcPct val="106000"/>
              </a:lnSpc>
            </a:pPr>
            <a:r>
              <a:rPr lang="da-DK" sz="900" spc="-10">
                <a:solidFill>
                  <a:schemeClr val="bg1"/>
                </a:solidFill>
              </a:rPr>
              <a:t>If your company has a governing body, you must disclose the ratio of women to men in your company's highest governance body.</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22" name="Rectangle 21">
            <a:extLst>
              <a:ext uri="{FF2B5EF4-FFF2-40B4-BE49-F238E27FC236}">
                <a16:creationId xmlns:a16="http://schemas.microsoft.com/office/drawing/2014/main" id="{5D563187-F5D8-B9A2-2897-4386D5CEDEA2}"/>
              </a:ext>
            </a:extLst>
          </p:cNvPr>
          <p:cNvSpPr/>
          <p:nvPr/>
        </p:nvSpPr>
        <p:spPr>
          <a:xfrm>
            <a:off x="507995" y="2615218"/>
            <a:ext cx="7343776" cy="224024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Guide for completing the information point. </a:t>
            </a:r>
          </a:p>
          <a:p>
            <a:pPr algn="l">
              <a:lnSpc>
                <a:spcPct val="106000"/>
              </a:lnSpc>
            </a:pPr>
            <a:endParaRPr lang="da-DK" sz="900" spc="-10">
              <a:solidFill>
                <a:schemeClr val="tx2"/>
              </a:solidFill>
            </a:endParaRPr>
          </a:p>
          <a:p>
            <a:pPr algn="l"/>
            <a:r>
              <a:rPr lang="da-DK" sz="900" spc="-10">
                <a:solidFill>
                  <a:schemeClr val="tx2"/>
                </a:solidFill>
              </a:rPr>
              <a:t>You need to use the formula below to calculate </a:t>
            </a:r>
            <a:r>
              <a:rPr lang="da-DK" sz="900">
                <a:solidFill>
                  <a:schemeClr val="tx2"/>
                </a:solidFill>
              </a:rPr>
              <a:t>the ratio of women to men in the highest governance body (243)</a:t>
            </a:r>
            <a:r>
              <a:rPr lang="da-DK" sz="900" b="0" i="1">
                <a:solidFill>
                  <a:schemeClr val="tx2"/>
                </a:solidFill>
              </a:rPr>
              <a:t>. </a:t>
            </a:r>
          </a:p>
          <a:p>
            <a:pPr algn="l">
              <a:lnSpc>
                <a:spcPct val="106000"/>
              </a:lnSpc>
            </a:pPr>
            <a:endParaRPr lang="da-DK" sz="900" spc="-10">
              <a:solidFill>
                <a:schemeClr val="tx2"/>
              </a:solidFill>
            </a:endParaRPr>
          </a:p>
          <a:p>
            <a:pPr marL="171450" indent="-171450" algn="l">
              <a:lnSpc>
                <a:spcPct val="106000"/>
              </a:lnSpc>
              <a:buFontTx/>
              <a:buChar char="-"/>
            </a:pPr>
            <a:r>
              <a:rPr lang="da-DK" sz="900" spc="-10">
                <a:solidFill>
                  <a:schemeClr val="tx2"/>
                </a:solidFill>
              </a:rPr>
              <a:t>If the result is </a:t>
            </a:r>
            <a:r>
              <a:rPr lang="da-DK" sz="900" u="sng" spc="-10">
                <a:solidFill>
                  <a:schemeClr val="tx2"/>
                </a:solidFill>
              </a:rPr>
              <a:t>less than </a:t>
            </a:r>
            <a:r>
              <a:rPr lang="da-DK" sz="900" spc="-10">
                <a:solidFill>
                  <a:schemeClr val="tx2"/>
                </a:solidFill>
              </a:rPr>
              <a:t>1, it means that your company has more men than women </a:t>
            </a:r>
            <a:r>
              <a:rPr lang="da-DK" sz="900">
                <a:solidFill>
                  <a:schemeClr val="tx2"/>
                </a:solidFill>
              </a:rPr>
              <a:t>in the top management body</a:t>
            </a:r>
            <a:r>
              <a:rPr lang="da-DK" sz="900" spc="-10">
                <a:solidFill>
                  <a:schemeClr val="tx2"/>
                </a:solidFill>
              </a:rPr>
              <a:t>.</a:t>
            </a:r>
          </a:p>
          <a:p>
            <a:pPr marL="171450" indent="-171450" algn="l">
              <a:lnSpc>
                <a:spcPct val="106000"/>
              </a:lnSpc>
              <a:buFontTx/>
              <a:buChar char="-"/>
            </a:pPr>
            <a:r>
              <a:rPr lang="da-DK" sz="900" spc="-10">
                <a:solidFill>
                  <a:schemeClr val="tx2"/>
                </a:solidFill>
              </a:rPr>
              <a:t>If the result is </a:t>
            </a:r>
            <a:r>
              <a:rPr lang="da-DK" sz="900" u="sng" spc="-10">
                <a:solidFill>
                  <a:schemeClr val="tx2"/>
                </a:solidFill>
              </a:rPr>
              <a:t>above </a:t>
            </a:r>
            <a:r>
              <a:rPr lang="da-DK" sz="900" spc="-10">
                <a:solidFill>
                  <a:schemeClr val="tx2"/>
                </a:solidFill>
              </a:rPr>
              <a:t>1, it means that your company has more women than men </a:t>
            </a:r>
            <a:r>
              <a:rPr lang="da-DK" sz="900">
                <a:solidFill>
                  <a:schemeClr val="tx2"/>
                </a:solidFill>
              </a:rPr>
              <a:t>in the top management body</a:t>
            </a:r>
            <a:r>
              <a:rPr lang="da-DK" sz="900" spc="-10">
                <a:solidFill>
                  <a:schemeClr val="tx2"/>
                </a:solidFill>
              </a:rPr>
              <a:t>. </a:t>
            </a:r>
          </a:p>
          <a:p>
            <a:pPr marL="171450" indent="-171450" algn="l">
              <a:lnSpc>
                <a:spcPct val="106000"/>
              </a:lnSpc>
              <a:buFontTx/>
              <a:buChar char="-"/>
            </a:pPr>
            <a:r>
              <a:rPr lang="da-DK" sz="900" spc="-10">
                <a:solidFill>
                  <a:schemeClr val="tx2"/>
                </a:solidFill>
              </a:rPr>
              <a:t>If the result is 1, it means that there are equal numbers of women and men </a:t>
            </a:r>
            <a:r>
              <a:rPr lang="da-DK" sz="900">
                <a:solidFill>
                  <a:schemeClr val="tx2"/>
                </a:solidFill>
              </a:rPr>
              <a:t>in the highest governance body</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3343545029"/>
              </p:ext>
            </p:extLst>
          </p:nvPr>
        </p:nvGraphicFramePr>
        <p:xfrm>
          <a:off x="705528" y="4137677"/>
          <a:ext cx="6783410" cy="389520"/>
        </p:xfrm>
        <a:graphic>
          <a:graphicData uri="http://schemas.openxmlformats.org/drawingml/2006/table">
            <a:tbl>
              <a:tblPr firstRow="1" bandRow="1">
                <a:tableStyleId>{2D5ABB26-0587-4C30-8999-92F81FD0307C}</a:tableStyleId>
              </a:tblPr>
              <a:tblGrid>
                <a:gridCol w="3427562">
                  <a:extLst>
                    <a:ext uri="{9D8B030D-6E8A-4147-A177-3AD203B41FA5}">
                      <a16:colId xmlns:a16="http://schemas.microsoft.com/office/drawing/2014/main" val="415512874"/>
                    </a:ext>
                  </a:extLst>
                </a:gridCol>
                <a:gridCol w="335584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Number of </a:t>
                      </a:r>
                      <a:r>
                        <a:rPr lang="da-DK" sz="900" b="1" i="1">
                          <a:solidFill>
                            <a:schemeClr val="tx2"/>
                          </a:solidFill>
                        </a:rPr>
                        <a:t>women </a:t>
                      </a:r>
                      <a:r>
                        <a:rPr lang="da-DK" sz="900" b="0" i="1">
                          <a:solidFill>
                            <a:schemeClr val="tx2"/>
                          </a:solidFill>
                        </a:rPr>
                        <a:t>in the supreme governing body</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da-DK" sz="900" b="0" i="1">
                          <a:solidFill>
                            <a:schemeClr val="tx2"/>
                          </a:solidFill>
                        </a:rPr>
                        <a:t>= Ratio of women to men in the supreme governing body </a:t>
                      </a:r>
                    </a:p>
                  </a:txBody>
                  <a:tcPr marL="54000" marR="36000" marT="108000" marB="28800"/>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Number of </a:t>
                      </a:r>
                      <a:r>
                        <a:rPr lang="da-DK" sz="900" b="1" i="1" noProof="0" dirty="0">
                          <a:solidFill>
                            <a:schemeClr val="tx2"/>
                          </a:solidFill>
                        </a:rPr>
                        <a:t>men </a:t>
                      </a:r>
                      <a:r>
                        <a:rPr lang="da-DK" sz="900" b="0" i="1" dirty="0">
                          <a:solidFill>
                            <a:schemeClr val="tx2"/>
                          </a:solidFill>
                        </a:rPr>
                        <a:t>in the supreme governing body</a:t>
                      </a:r>
                      <a:endParaRPr lang="da-DK" sz="900" b="0" i="1" noProof="0" dirty="0">
                        <a:solidFill>
                          <a:schemeClr val="tx2"/>
                        </a:solidFill>
                      </a:endParaRP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049304" y="1015236"/>
            <a:ext cx="3514725" cy="118846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Explanations of terms</a:t>
            </a:r>
          </a:p>
          <a:p>
            <a:pPr algn="l">
              <a:lnSpc>
                <a:spcPct val="106000"/>
              </a:lnSpc>
            </a:pPr>
            <a:endParaRPr lang="da-DK" sz="900" spc="-10" dirty="0">
              <a:solidFill>
                <a:schemeClr val="tx2"/>
              </a:solidFill>
            </a:endParaRPr>
          </a:p>
          <a:p>
            <a:pPr algn="l">
              <a:lnSpc>
                <a:spcPct val="106000"/>
              </a:lnSpc>
            </a:pPr>
            <a:r>
              <a:rPr lang="da-DK" sz="900" b="1" spc="-10" dirty="0">
                <a:solidFill>
                  <a:schemeClr val="tx2"/>
                </a:solidFill>
              </a:rPr>
              <a:t>Supreme governing body</a:t>
            </a:r>
          </a:p>
          <a:p>
            <a:pPr algn="l">
              <a:lnSpc>
                <a:spcPct val="106000"/>
              </a:lnSpc>
            </a:pPr>
            <a:r>
              <a:rPr lang="da-DK" sz="900" spc="-10" dirty="0">
                <a:solidFill>
                  <a:schemeClr val="tx2"/>
                </a:solidFill>
              </a:rPr>
              <a:t>The management body in this context is the highest decision-making authority in your company, e.g. your company's board of directors (item 242).</a:t>
            </a:r>
          </a:p>
          <a:p>
            <a:pPr algn="l">
              <a:lnSpc>
                <a:spcPct val="106000"/>
              </a:lnSpc>
            </a:pPr>
            <a:endParaRPr lang="da-DK" sz="900"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spc="-10" dirty="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2680342"/>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151630" y="1072256"/>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41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CLICK TO INSERT COMPANY NAME</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856360871"/>
              </p:ext>
            </p:extLst>
          </p:nvPr>
        </p:nvGraphicFramePr>
        <p:xfrm>
          <a:off x="507999" y="1940710"/>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a:solidFill>
                            <a:schemeClr val="tx2"/>
                          </a:solidFill>
                        </a:rPr>
                        <a:t>Gender balance </a:t>
                      </a:r>
                      <a:r>
                        <a:rPr lang="da-DK" sz="900">
                          <a:solidFill>
                            <a:schemeClr val="tx2"/>
                          </a:solidFill>
                        </a:rPr>
                        <a:t>in the supreme governing body </a:t>
                      </a:r>
                      <a:r>
                        <a:rPr lang="da-DK" sz="900" b="0" i="0">
                          <a:solidFill>
                            <a:schemeClr val="tx2"/>
                          </a:solidFill>
                        </a:rPr>
                        <a:t>(item 65)</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a:solidFill>
                            <a:schemeClr val="tx2"/>
                          </a:solidFill>
                        </a:rPr>
                        <a:t>Year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Insert year</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dirty="0">
                          <a:solidFill>
                            <a:schemeClr val="accent2"/>
                          </a:solidFill>
                        </a:rPr>
                        <a:t>[Insert number]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Tree>
    <p:extLst>
      <p:ext uri="{BB962C8B-B14F-4D97-AF65-F5344CB8AC3E}">
        <p14:creationId xmlns:p14="http://schemas.microsoft.com/office/powerpoint/2010/main" val="344737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rotWithShape="1">
          <a:blip r:embed="rId2"/>
          <a:srcRect b="3672"/>
          <a:stretch/>
        </p:blipFill>
        <p:spPr>
          <a:xfrm>
            <a:off x="0" y="1074"/>
            <a:ext cx="12192000" cy="6856925"/>
          </a:xfrm>
          <a:prstGeom prst="rect">
            <a:avLst/>
          </a:prstGeom>
        </p:spPr>
      </p:pic>
      <p:sp>
        <p:nvSpPr>
          <p:cNvPr id="6" name="Rektangel 5">
            <a:extLst>
              <a:ext uri="{FF2B5EF4-FFF2-40B4-BE49-F238E27FC236}">
                <a16:creationId xmlns:a16="http://schemas.microsoft.com/office/drawing/2014/main" id="{28091C5A-9CA8-02FB-A5FA-E5C7300E7B94}"/>
              </a:ext>
              <a:ext uri="{C183D7F6-B498-43B3-948B-1728B52AA6E4}">
                <adec:decorative xmlns:adec="http://schemas.microsoft.com/office/drawing/2017/decorative" val="1"/>
              </a:ext>
            </a:extLst>
          </p:cNvPr>
          <p:cNvSpPr/>
          <p:nvPr/>
        </p:nvSpPr>
        <p:spPr>
          <a:xfrm>
            <a:off x="871268" y="828136"/>
            <a:ext cx="3881887" cy="1958196"/>
          </a:xfrm>
          <a:prstGeom prst="rect">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89DC83C-3F0D-FBD3-DD9E-8F8F9D4296AA}"/>
              </a:ext>
            </a:extLst>
          </p:cNvPr>
          <p:cNvSpPr>
            <a:spLocks noGrp="1"/>
          </p:cNvSpPr>
          <p:nvPr>
            <p:ph type="title"/>
          </p:nvPr>
        </p:nvSpPr>
        <p:spPr>
          <a:xfrm>
            <a:off x="1079500" y="1079500"/>
            <a:ext cx="3449638" cy="498475"/>
          </a:xfrm>
        </p:spPr>
        <p:txBody>
          <a:bodyPr>
            <a:normAutofit/>
          </a:bodyPr>
          <a:lstStyle/>
          <a:p>
            <a:r>
              <a:rPr lang="da-DK" noProof="0"/>
              <a:t>Thanks for reading along</a:t>
            </a:r>
          </a:p>
        </p:txBody>
      </p:sp>
      <p:sp>
        <p:nvSpPr>
          <p:cNvPr id="3" name="Pladsholder til indhold 2">
            <a:extLst>
              <a:ext uri="{FF2B5EF4-FFF2-40B4-BE49-F238E27FC236}">
                <a16:creationId xmlns:a16="http://schemas.microsoft.com/office/drawing/2014/main" id="{237B3177-8AE4-2BCB-D392-E3B969EBBB7B}"/>
              </a:ext>
            </a:extLst>
          </p:cNvPr>
          <p:cNvSpPr>
            <a:spLocks noGrp="1"/>
          </p:cNvSpPr>
          <p:nvPr>
            <p:ph idx="1"/>
          </p:nvPr>
        </p:nvSpPr>
        <p:spPr>
          <a:xfrm>
            <a:off x="1079500" y="1587500"/>
            <a:ext cx="3449638" cy="1034319"/>
          </a:xfrm>
          <a:noFill/>
        </p:spPr>
        <p:txBody>
          <a:bodyPr/>
          <a:lstStyle/>
          <a:p>
            <a:r>
              <a:rPr lang="da-DK" noProof="0">
                <a:solidFill>
                  <a:schemeClr val="accent3"/>
                </a:solidFill>
              </a:rPr>
              <a:t>[Insert information about your company, e.g:</a:t>
            </a:r>
          </a:p>
          <a:p>
            <a:r>
              <a:rPr lang="da-DK" noProof="0"/>
              <a:t>Name </a:t>
            </a:r>
          </a:p>
          <a:p>
            <a:r>
              <a:rPr lang="da-DK" noProof="0"/>
              <a:t>CVR number</a:t>
            </a:r>
          </a:p>
          <a:p>
            <a:r>
              <a:rPr lang="da-DK" noProof="0"/>
              <a:t>Address </a:t>
            </a:r>
          </a:p>
          <a:p>
            <a:r>
              <a:rPr lang="da-DK" noProof="0"/>
              <a:t>Contact details]</a:t>
            </a: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6"/>
          </p:nvPr>
        </p:nvSpPr>
        <p:spPr>
          <a:xfrm>
            <a:off x="9180000" y="6450239"/>
            <a:ext cx="2743200" cy="153888"/>
          </a:xfrm>
        </p:spPr>
        <p:txBody>
          <a:bodyPr/>
          <a:lstStyle/>
          <a:p>
            <a:fld id="{5A0D23CF-C5A3-5445-819D-C647D180BB4B}" type="slidenum">
              <a:rPr lang="da-DK" smtClean="0"/>
              <a:t>42</a:t>
            </a:fld>
            <a:endParaRPr lang="da-DK"/>
          </a:p>
        </p:txBody>
      </p:sp>
      <p:sp>
        <p:nvSpPr>
          <p:cNvPr id="11" name="Footer Placeholder 10">
            <a:extLst>
              <a:ext uri="{FF2B5EF4-FFF2-40B4-BE49-F238E27FC236}">
                <a16:creationId xmlns:a16="http://schemas.microsoft.com/office/drawing/2014/main" id="{1B57F94A-E39D-455F-BAF6-5EF430271D02}"/>
              </a:ext>
            </a:extLst>
          </p:cNvPr>
          <p:cNvSpPr>
            <a:spLocks noGrp="1"/>
          </p:cNvSpPr>
          <p:nvPr>
            <p:ph type="ftr" sz="quarter" idx="15"/>
          </p:nvPr>
        </p:nvSpPr>
        <p:spPr/>
        <p:txBody>
          <a:bodyPr/>
          <a:lstStyle/>
          <a:p>
            <a:r>
              <a:rPr lang="da-DK"/>
              <a:t>CLICK TO INSERT COMPANY NAME</a:t>
            </a:r>
          </a:p>
        </p:txBody>
      </p:sp>
    </p:spTree>
    <p:extLst>
      <p:ext uri="{BB962C8B-B14F-4D97-AF65-F5344CB8AC3E}">
        <p14:creationId xmlns:p14="http://schemas.microsoft.com/office/powerpoint/2010/main" val="31407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2A8525A-459C-C975-663E-23EF33D3BFBC}"/>
              </a:ext>
            </a:extLst>
          </p:cNvPr>
          <p:cNvSpPr>
            <a:spLocks noGrp="1"/>
          </p:cNvSpPr>
          <p:nvPr>
            <p:ph type="title"/>
          </p:nvPr>
        </p:nvSpPr>
        <p:spPr/>
        <p:txBody>
          <a:bodyPr/>
          <a:lstStyle/>
          <a:p>
            <a:r>
              <a:rPr lang="da-DK"/>
              <a:t>REVIEW 20XX</a:t>
            </a:r>
            <a:br>
              <a:rPr lang="da-DK"/>
            </a:br>
            <a:endParaRPr lang="da-DK"/>
          </a:p>
        </p:txBody>
      </p:sp>
      <p:sp>
        <p:nvSpPr>
          <p:cNvPr id="4" name="Footer Placeholder 3">
            <a:extLst>
              <a:ext uri="{FF2B5EF4-FFF2-40B4-BE49-F238E27FC236}">
                <a16:creationId xmlns:a16="http://schemas.microsoft.com/office/drawing/2014/main" id="{734E8629-539E-87AE-7B49-CC26832ADCE2}"/>
              </a:ext>
            </a:extLst>
          </p:cNvPr>
          <p:cNvSpPr>
            <a:spLocks noGrp="1"/>
          </p:cNvSpPr>
          <p:nvPr>
            <p:ph type="ftr" sz="quarter" idx="15"/>
          </p:nvPr>
        </p:nvSpPr>
        <p:spPr>
          <a:xfrm>
            <a:off x="3503727" y="4971382"/>
            <a:ext cx="5176690" cy="281214"/>
          </a:xfrm>
        </p:spPr>
        <p:txBody>
          <a:bodyPr/>
          <a:lstStyle/>
          <a:p>
            <a:r>
              <a:rPr lang="da-DK"/>
              <a:t>CLICK TO INSERT COMPANY NAME</a:t>
            </a:r>
          </a:p>
        </p:txBody>
      </p:sp>
    </p:spTree>
    <p:extLst>
      <p:ext uri="{BB962C8B-B14F-4D97-AF65-F5344CB8AC3E}">
        <p14:creationId xmlns:p14="http://schemas.microsoft.com/office/powerpoint/2010/main" val="242855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DDEE7-C270-1824-E7E0-80B15F3FDDC2}"/>
              </a:ext>
            </a:extLst>
          </p:cNvPr>
          <p:cNvSpPr>
            <a:spLocks noGrp="1"/>
          </p:cNvSpPr>
          <p:nvPr>
            <p:ph type="title"/>
          </p:nvPr>
        </p:nvSpPr>
        <p:spPr>
          <a:xfrm>
            <a:off x="518600" y="513927"/>
            <a:ext cx="11165400" cy="498598"/>
          </a:xfrm>
        </p:spPr>
        <p:txBody>
          <a:bodyPr/>
          <a:lstStyle/>
          <a:p>
            <a:r>
              <a:rPr lang="da-DK" noProof="0"/>
              <a:t>ESG </a:t>
            </a:r>
            <a:r>
              <a:rPr lang="da-DK" b="0">
                <a:solidFill>
                  <a:schemeClr val="accent2"/>
                </a:solidFill>
                <a:ea typeface="+mn-ea"/>
                <a:cs typeface="+mn-cs"/>
              </a:rPr>
              <a:t>inventory </a:t>
            </a:r>
            <a:br>
              <a:rPr lang="da-DK" b="0">
                <a:solidFill>
                  <a:schemeClr val="accent2"/>
                </a:solidFill>
                <a:ea typeface="+mn-ea"/>
                <a:cs typeface="+mn-cs"/>
              </a:rPr>
            </a:br>
            <a:r>
              <a:rPr lang="da-DK" b="0">
                <a:solidFill>
                  <a:schemeClr val="accent2"/>
                </a:solidFill>
                <a:ea typeface="+mn-ea"/>
                <a:cs typeface="+mn-cs"/>
              </a:rPr>
              <a:t>[Content can be customized to your specific company, e.g. with information points from the Extended Module]</a:t>
            </a:r>
          </a:p>
        </p:txBody>
      </p:sp>
      <p:sp>
        <p:nvSpPr>
          <p:cNvPr id="4" name="Text Placeholder 2">
            <a:extLst>
              <a:ext uri="{FF2B5EF4-FFF2-40B4-BE49-F238E27FC236}">
                <a16:creationId xmlns:a16="http://schemas.microsoft.com/office/drawing/2014/main" id="{34D83B42-66BB-638E-55C1-84FD1F7A8354}"/>
              </a:ext>
            </a:extLst>
          </p:cNvPr>
          <p:cNvSpPr>
            <a:spLocks noGrp="1"/>
          </p:cNvSpPr>
          <p:nvPr>
            <p:ph type="body" sz="quarter" idx="17"/>
          </p:nvPr>
        </p:nvSpPr>
        <p:spPr>
          <a:xfrm>
            <a:off x="518597" y="985520"/>
            <a:ext cx="7845473" cy="5364480"/>
          </a:xfrm>
        </p:spPr>
        <p:txBody>
          <a:bodyPr/>
          <a:lstStyle/>
          <a:p>
            <a:pPr>
              <a:lnSpc>
                <a:spcPct val="150000"/>
              </a:lnSpc>
              <a:tabLst>
                <a:tab pos="287338" algn="l"/>
                <a:tab pos="466725" algn="l"/>
                <a:tab pos="4484688" algn="r"/>
              </a:tabLst>
            </a:pPr>
            <a:endParaRPr lang="da-DK" sz="1200" b="1">
              <a:latin typeface="+mj-lt"/>
            </a:endParaRPr>
          </a:p>
          <a:p>
            <a:pPr>
              <a:lnSpc>
                <a:spcPct val="150000"/>
              </a:lnSpc>
              <a:tabLst>
                <a:tab pos="287338" algn="l"/>
                <a:tab pos="466725" algn="l"/>
                <a:tab pos="4484688" algn="r"/>
              </a:tabLst>
            </a:pPr>
            <a:endParaRPr lang="da-DK" sz="1200" b="1"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General information </a:t>
            </a:r>
            <a:r>
              <a:rPr lang="da-DK" sz="1200">
                <a:latin typeface="+mj-lt"/>
              </a:rPr>
              <a:t>Page </a:t>
            </a:r>
            <a:r>
              <a:rPr lang="da-DK" sz="1200">
                <a:solidFill>
                  <a:schemeClr val="accent2"/>
                </a:solidFill>
                <a:latin typeface="+mj-lt"/>
              </a:rPr>
              <a:t>[x]</a:t>
            </a:r>
          </a:p>
          <a:p>
            <a:pPr marL="228600" indent="-266400">
              <a:lnSpc>
                <a:spcPct val="150000"/>
              </a:lnSpc>
              <a:buFont typeface="+mj-lt"/>
              <a:buAutoNum type="arabicPeriod"/>
              <a:tabLst>
                <a:tab pos="287338" algn="l"/>
                <a:tab pos="466725" algn="l"/>
                <a:tab pos="4484688" algn="r"/>
              </a:tabLst>
            </a:pPr>
            <a:r>
              <a:rPr lang="da-DK" sz="1200" b="1" kern="1200" spc="-10" noProof="0">
                <a:solidFill>
                  <a:schemeClr val="tx2"/>
                </a:solidFill>
                <a:latin typeface="+mn-lt"/>
                <a:ea typeface="+mn-ea"/>
                <a:cs typeface="+mn-cs"/>
              </a:rPr>
              <a:t>Actions, policies and initiatives for the transition to a more sustainable economy </a:t>
            </a:r>
            <a:r>
              <a:rPr lang="da-DK" sz="1200">
                <a:latin typeface="+mj-lt"/>
              </a:rPr>
              <a:t>Page </a:t>
            </a:r>
            <a:r>
              <a:rPr lang="da-DK" sz="1200">
                <a:solidFill>
                  <a:schemeClr val="accent2"/>
                </a:solidFill>
                <a:latin typeface="+mj-lt"/>
              </a:rPr>
              <a:t>[x]</a:t>
            </a:r>
            <a:endParaRPr lang="da-DK" sz="1200" b="1"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Energy consumption </a:t>
            </a:r>
            <a:r>
              <a:rPr lang="da-DK" sz="1200" noProof="0">
                <a:latin typeface="+mj-lt"/>
              </a:rPr>
              <a:t>Page </a:t>
            </a:r>
            <a:r>
              <a:rPr lang="da-DK" sz="1200">
                <a:solidFill>
                  <a:schemeClr val="accent2"/>
                </a:solidFill>
                <a:latin typeface="+mj-lt"/>
              </a:rPr>
              <a:t>[x]</a:t>
            </a:r>
            <a:endParaRPr lang="da-DK" sz="120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CO₂e emissions </a:t>
            </a:r>
            <a:r>
              <a:rPr lang="da-DK" sz="1200" noProof="0">
                <a:latin typeface="+mj-lt"/>
              </a:rPr>
              <a:t>Page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Air, water and soil pollution </a:t>
            </a:r>
            <a:r>
              <a:rPr lang="da-DK" sz="1200" noProof="0">
                <a:latin typeface="+mj-lt"/>
              </a:rPr>
              <a:t>Page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Biodiversity </a:t>
            </a:r>
            <a:r>
              <a:rPr lang="da-DK" sz="1200" noProof="0">
                <a:latin typeface="+mj-lt"/>
              </a:rPr>
              <a:t>Page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Water </a:t>
            </a:r>
            <a:r>
              <a:rPr lang="da-DK" sz="1200" noProof="0">
                <a:latin typeface="+mj-lt"/>
              </a:rPr>
              <a:t>Page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Resource consumption, circular economy and waste management </a:t>
            </a:r>
            <a:r>
              <a:rPr lang="da-DK" sz="1200" noProof="0">
                <a:latin typeface="+mj-lt"/>
              </a:rPr>
              <a:t>Page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Own workforce: General characteristics </a:t>
            </a:r>
            <a:r>
              <a:rPr lang="da-DK" sz="1200" noProof="0">
                <a:latin typeface="+mj-lt"/>
              </a:rPr>
              <a:t>Page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Own workforce: Health and safety </a:t>
            </a:r>
            <a:r>
              <a:rPr lang="da-DK" sz="1200" noProof="0">
                <a:latin typeface="+mj-lt"/>
              </a:rPr>
              <a:t>Page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Own workforce: Compensation, collective agreements and training </a:t>
            </a:r>
            <a:r>
              <a:rPr lang="da-DK" sz="1200" noProof="0">
                <a:latin typeface="+mj-lt"/>
              </a:rPr>
              <a:t>Page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Corporate behavior </a:t>
            </a:r>
            <a:r>
              <a:rPr lang="da-DK" sz="1200" noProof="0">
                <a:latin typeface="+mj-lt"/>
              </a:rPr>
              <a:t>Page </a:t>
            </a:r>
            <a:r>
              <a:rPr lang="da-DK" sz="1200">
                <a:solidFill>
                  <a:schemeClr val="accent2"/>
                </a:solidFill>
                <a:latin typeface="+mj-lt"/>
              </a:rPr>
              <a:t>[x]</a:t>
            </a:r>
          </a:p>
          <a:p>
            <a:pPr marL="228600" indent="-266400">
              <a:lnSpc>
                <a:spcPct val="150000"/>
              </a:lnSpc>
              <a:buFont typeface="+mj-lt"/>
              <a:buAutoNum type="arabicPeriod"/>
              <a:tabLst>
                <a:tab pos="287338" algn="l"/>
                <a:tab pos="466725" algn="l"/>
                <a:tab pos="4484688" algn="r"/>
              </a:tabLst>
            </a:pPr>
            <a:r>
              <a:rPr lang="da-DK" sz="1200" noProof="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da-DK" sz="1200" noProof="0">
                <a:solidFill>
                  <a:schemeClr val="accent2"/>
                </a:solidFill>
                <a:latin typeface="+mj-lt"/>
              </a:rPr>
              <a:t>Any other ESG information you consider key to your business</a:t>
            </a:r>
            <a:r>
              <a:rPr lang="da-DK" sz="1200" noProof="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da-DK" sz="1200">
                <a:solidFill>
                  <a:schemeClr val="accent2"/>
                </a:solidFill>
                <a:latin typeface="+mj-lt"/>
              </a:rPr>
              <a:t>Page [x]</a:t>
            </a:r>
          </a:p>
          <a:p>
            <a:pPr>
              <a:lnSpc>
                <a:spcPct val="150000"/>
              </a:lnSpc>
              <a:tabLst>
                <a:tab pos="287338" algn="l"/>
                <a:tab pos="466725" algn="l"/>
                <a:tab pos="4484688" algn="r"/>
              </a:tabLst>
            </a:pPr>
            <a:endParaRPr lang="da-DK" sz="1200" noProof="0">
              <a:latin typeface="+mj-lt"/>
            </a:endParaRPr>
          </a:p>
          <a:p>
            <a:pPr>
              <a:tabLst>
                <a:tab pos="287338" algn="l"/>
                <a:tab pos="466725" algn="l"/>
                <a:tab pos="4484688" algn="r"/>
              </a:tabLst>
            </a:pPr>
            <a:endParaRPr lang="da-DK" sz="1200" noProof="0">
              <a:latin typeface="+mj-lt"/>
            </a:endParaRPr>
          </a:p>
          <a:p>
            <a:pPr>
              <a:tabLst>
                <a:tab pos="287338" algn="l"/>
                <a:tab pos="466725" algn="l"/>
                <a:tab pos="4484688" algn="r"/>
              </a:tabLst>
            </a:pPr>
            <a:endParaRPr lang="da-DK" sz="1200" noProof="0">
              <a:latin typeface="+mj-lt"/>
            </a:endParaRPr>
          </a:p>
          <a:p>
            <a:pPr>
              <a:tabLst>
                <a:tab pos="287338" algn="l"/>
                <a:tab pos="466725" algn="l"/>
                <a:tab pos="4484688" algn="r"/>
              </a:tabLst>
            </a:pPr>
            <a:endParaRPr lang="da-DK" noProof="0">
              <a:latin typeface="+mj-lt"/>
            </a:endParaRPr>
          </a:p>
          <a:p>
            <a:pPr>
              <a:tabLst>
                <a:tab pos="287338" algn="l"/>
                <a:tab pos="466725" algn="l"/>
                <a:tab pos="4484688" algn="r"/>
              </a:tabLst>
            </a:pPr>
            <a:endParaRPr lang="da-DK" noProof="0">
              <a:latin typeface="+mj-lt"/>
            </a:endParaRPr>
          </a:p>
        </p:txBody>
      </p:sp>
      <p:sp>
        <p:nvSpPr>
          <p:cNvPr id="5" name="Footer Placeholder 4">
            <a:extLst>
              <a:ext uri="{FF2B5EF4-FFF2-40B4-BE49-F238E27FC236}">
                <a16:creationId xmlns:a16="http://schemas.microsoft.com/office/drawing/2014/main" id="{663AAC2A-0E1A-03B9-5DD7-E396252E7CF3}"/>
              </a:ext>
              <a:ext uri="{C183D7F6-B498-43B3-948B-1728B52AA6E4}">
                <adec:decorative xmlns:adec="http://schemas.microsoft.com/office/drawing/2017/decorative" val="1"/>
              </a:ext>
            </a:extLst>
          </p:cNvPr>
          <p:cNvSpPr>
            <a:spLocks noGrp="1"/>
          </p:cNvSpPr>
          <p:nvPr>
            <p:ph type="ftr" sz="quarter" idx="22"/>
          </p:nvPr>
        </p:nvSpPr>
        <p:spPr>
          <a:xfrm>
            <a:off x="8280504" y="224972"/>
            <a:ext cx="3642695" cy="153888"/>
          </a:xfrm>
        </p:spPr>
        <p:txBody>
          <a:bodyPr/>
          <a:lstStyle/>
          <a:p>
            <a:r>
              <a:rPr lang="da-DK"/>
              <a:t>CLICK TO INSERT COMPANY NAME</a:t>
            </a:r>
          </a:p>
        </p:txBody>
      </p:sp>
      <p:sp>
        <p:nvSpPr>
          <p:cNvPr id="2" name="Slide Number Placeholder 5">
            <a:extLst>
              <a:ext uri="{FF2B5EF4-FFF2-40B4-BE49-F238E27FC236}">
                <a16:creationId xmlns:a16="http://schemas.microsoft.com/office/drawing/2014/main" id="{EAF64D3B-AE78-BA15-5D3D-CEE3410664A0}"/>
              </a:ext>
              <a:ext uri="{C183D7F6-B498-43B3-948B-1728B52AA6E4}">
                <adec:decorative xmlns:adec="http://schemas.microsoft.com/office/drawing/2017/decorative" val="1"/>
              </a:ext>
            </a:extLst>
          </p:cNvPr>
          <p:cNvSpPr>
            <a:spLocks noGrp="1"/>
          </p:cNvSpPr>
          <p:nvPr>
            <p:ph type="sldNum" sz="quarter" idx="23"/>
          </p:nvPr>
        </p:nvSpPr>
        <p:spPr>
          <a:xfrm>
            <a:off x="9180000" y="6450239"/>
            <a:ext cx="2743200" cy="153888"/>
          </a:xfrm>
        </p:spPr>
        <p:txBody>
          <a:bodyPr/>
          <a:lstStyle/>
          <a:p>
            <a:fld id="{5A0D23CF-C5A3-5445-819D-C647D180BB4B}" type="slidenum">
              <a:rPr lang="da-DK" smtClean="0"/>
              <a:t>6</a:t>
            </a:fld>
            <a:endParaRPr lang="da-DK"/>
          </a:p>
        </p:txBody>
      </p:sp>
    </p:spTree>
    <p:extLst>
      <p:ext uri="{BB962C8B-B14F-4D97-AF65-F5344CB8AC3E}">
        <p14:creationId xmlns:p14="http://schemas.microsoft.com/office/powerpoint/2010/main" val="172057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noProof="0"/>
              <a:t>Basis for preparation (B1) </a:t>
            </a:r>
          </a:p>
        </p:txBody>
      </p:sp>
      <p:sp>
        <p:nvSpPr>
          <p:cNvPr id="7" name="Rectangle 6">
            <a:extLst>
              <a:ext uri="{FF2B5EF4-FFF2-40B4-BE49-F238E27FC236}">
                <a16:creationId xmlns:a16="http://schemas.microsoft.com/office/drawing/2014/main" id="{3BEAA9D6-FE63-3E44-DABB-1F30AD591826}"/>
              </a:ext>
            </a:extLst>
          </p:cNvPr>
          <p:cNvSpPr/>
          <p:nvPr/>
        </p:nvSpPr>
        <p:spPr>
          <a:xfrm>
            <a:off x="508000" y="1016001"/>
            <a:ext cx="7354375" cy="5201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endParaRPr lang="da-DK" sz="900" b="1" spc="-10">
              <a:solidFill>
                <a:schemeClr val="bg1"/>
              </a:solidFill>
              <a:latin typeface="+mj-lt"/>
            </a:endParaRPr>
          </a:p>
          <a:p>
            <a:pPr>
              <a:lnSpc>
                <a:spcPct val="106000"/>
              </a:lnSpc>
            </a:pPr>
            <a:endParaRPr lang="da-DK" sz="900" b="1"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r>
              <a:rPr lang="da-DK" sz="900" spc="-10">
                <a:solidFill>
                  <a:schemeClr val="bg1"/>
                </a:solidFill>
              </a:rPr>
              <a:t>  </a:t>
            </a:r>
          </a:p>
          <a:p>
            <a:pPr>
              <a:lnSpc>
                <a:spcPct val="106000"/>
              </a:lnSpc>
            </a:pPr>
            <a:endParaRPr lang="da-DK" sz="900" b="1" spc="-10">
              <a:solidFill>
                <a:schemeClr val="bg1"/>
              </a:solidFill>
            </a:endParaRPr>
          </a:p>
          <a:p>
            <a:pPr>
              <a:lnSpc>
                <a:spcPct val="106000"/>
              </a:lnSpc>
            </a:pPr>
            <a:endParaRPr lang="da-DK" sz="900" b="1" spc="-10">
              <a:solidFill>
                <a:schemeClr val="bg1"/>
              </a:solidFill>
            </a:endParaRPr>
          </a:p>
        </p:txBody>
      </p:sp>
      <p:sp>
        <p:nvSpPr>
          <p:cNvPr id="15" name="Text Placeholder 2">
            <a:extLst>
              <a:ext uri="{FF2B5EF4-FFF2-40B4-BE49-F238E27FC236}">
                <a16:creationId xmlns:a16="http://schemas.microsoft.com/office/drawing/2014/main" id="{BACC1DA0-DFDE-C844-7562-0528953EC068}"/>
              </a:ext>
            </a:extLst>
          </p:cNvPr>
          <p:cNvSpPr txBox="1">
            <a:spLocks/>
          </p:cNvSpPr>
          <p:nvPr/>
        </p:nvSpPr>
        <p:spPr>
          <a:xfrm>
            <a:off x="508000" y="2965249"/>
            <a:ext cx="3513138" cy="171795"/>
          </a:xfrm>
          <a:prstGeom prst="rect">
            <a:avLst/>
          </a:prstGeom>
        </p:spPr>
        <p:txBody>
          <a:bodyPr lIns="0" tIns="0" rIns="0" bIns="0"/>
          <a:lstStyle>
            <a:lvl1pPr marL="72000" indent="-72000" algn="l" defTabSz="914400" rtl="0" eaLnBrk="1" latinLnBrk="0" hangingPunct="1">
              <a:lnSpc>
                <a:spcPct val="106000"/>
              </a:lnSpc>
              <a:spcBef>
                <a:spcPts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solidFill>
                <a:schemeClr val="accent2"/>
              </a:solidFill>
            </a:endParaRPr>
          </a:p>
        </p:txBody>
      </p:sp>
      <p:graphicFrame>
        <p:nvGraphicFramePr>
          <p:cNvPr id="16" name="Table 2">
            <a:extLst>
              <a:ext uri="{FF2B5EF4-FFF2-40B4-BE49-F238E27FC236}">
                <a16:creationId xmlns:a16="http://schemas.microsoft.com/office/drawing/2014/main" id="{693470FC-B633-430A-0791-18B9C81D050C}"/>
              </a:ext>
            </a:extLst>
          </p:cNvPr>
          <p:cNvGraphicFramePr>
            <a:graphicFrameLocks noGrp="1"/>
          </p:cNvGraphicFramePr>
          <p:nvPr>
            <p:extLst>
              <p:ext uri="{D42A27DB-BD31-4B8C-83A1-F6EECF244321}">
                <p14:modId xmlns:p14="http://schemas.microsoft.com/office/powerpoint/2010/main" val="3872567019"/>
              </p:ext>
            </p:extLst>
          </p:nvPr>
        </p:nvGraphicFramePr>
        <p:xfrm>
          <a:off x="507999" y="4007847"/>
          <a:ext cx="7354375" cy="1675924"/>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418831">
                <a:tc gridSpan="2">
                  <a:txBody>
                    <a:bodyPr/>
                    <a:lstStyle/>
                    <a:p>
                      <a:pPr marL="0" algn="l" defTabSz="914400" rtl="0" eaLnBrk="1" latinLnBrk="0" hangingPunct="1"/>
                      <a:r>
                        <a:rPr lang="da-DK" sz="900" b="1" kern="1200" spc="-10">
                          <a:solidFill>
                            <a:schemeClr val="tx2"/>
                          </a:solidFill>
                          <a:latin typeface="+mn-lt"/>
                          <a:ea typeface="+mn-ea"/>
                          <a:cs typeface="+mn-cs"/>
                        </a:rPr>
                        <a:t>Overview of subsidiaries included in this ESG statement </a:t>
                      </a:r>
                      <a:r>
                        <a:rPr lang="da-DK" sz="900" b="0" kern="1200" spc="-10">
                          <a:solidFill>
                            <a:schemeClr val="tx2"/>
                          </a:solidFill>
                          <a:latin typeface="+mn-lt"/>
                          <a:ea typeface="+mn-ea"/>
                          <a:cs typeface="+mn-cs"/>
                        </a:rPr>
                        <a:t>(item 24d)</a:t>
                      </a:r>
                      <a:endParaRPr lang="da-DK" sz="900" b="0" i="1" kern="1200" spc="-10">
                        <a:solidFill>
                          <a:schemeClr val="tx2"/>
                        </a:solidFill>
                        <a:latin typeface="+mn-lt"/>
                        <a:ea typeface="+mn-ea"/>
                        <a:cs typeface="+mn-cs"/>
                      </a:endParaRPr>
                    </a:p>
                    <a:p>
                      <a:pPr marL="0" algn="l" defTabSz="914400" rtl="0" eaLnBrk="1" latinLnBrk="0" hangingPunct="1"/>
                      <a:r>
                        <a:rPr lang="da-DK" sz="900" b="0" i="1" kern="1200">
                          <a:solidFill>
                            <a:schemeClr val="accent2"/>
                          </a:solidFill>
                          <a:latin typeface="+mn-lt"/>
                          <a:ea typeface="+mn-ea"/>
                          <a:cs typeface="+mn-cs"/>
                        </a:rPr>
                        <a:t>The table is deleted if the report is created on an individual basis.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val="625231048"/>
                  </a:ext>
                </a:extLst>
              </a:tr>
              <a:tr h="229789">
                <a:tc>
                  <a:txBody>
                    <a:bodyPr/>
                    <a:lstStyle/>
                    <a:p>
                      <a:pPr algn="l"/>
                      <a:r>
                        <a:rPr lang="da-DK" sz="900" b="1" kern="1200" spc="-10" noProof="0">
                          <a:solidFill>
                            <a:schemeClr val="tx2"/>
                          </a:solidFill>
                          <a:latin typeface="+mn-lt"/>
                          <a:ea typeface="+mn-ea"/>
                          <a:cs typeface="+mn-cs"/>
                        </a:rPr>
                        <a:t>Name of subsidiary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Address of subsidiary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34664">
                <a:tc>
                  <a:txBody>
                    <a:bodyPr/>
                    <a:lstStyle/>
                    <a:p>
                      <a:pPr algn="l"/>
                      <a:r>
                        <a:rPr lang="da-DK" sz="900" noProof="0">
                          <a:solidFill>
                            <a:schemeClr val="accent2"/>
                          </a:solidFill>
                          <a:latin typeface="+mn-lt"/>
                        </a:rPr>
                        <a:t>[Insert name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[Insert address</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name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address</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name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rPr>
                        <a:t>[Insert address</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bl>
          </a:graphicData>
        </a:graphic>
      </p:graphicFrame>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979" y="11086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t>7</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da-DK"/>
              <a:t>CLICK TO INSERT COMPANY NAME</a:t>
            </a:r>
          </a:p>
        </p:txBody>
      </p:sp>
      <p:graphicFrame>
        <p:nvGraphicFramePr>
          <p:cNvPr id="2" name="Table 12">
            <a:extLst>
              <a:ext uri="{FF2B5EF4-FFF2-40B4-BE49-F238E27FC236}">
                <a16:creationId xmlns:a16="http://schemas.microsoft.com/office/drawing/2014/main" id="{AA61E98C-E974-CA6B-E7E0-7ED257077648}"/>
              </a:ext>
            </a:extLst>
          </p:cNvPr>
          <p:cNvGraphicFramePr>
            <a:graphicFrameLocks noGrp="1"/>
          </p:cNvGraphicFramePr>
          <p:nvPr>
            <p:extLst>
              <p:ext uri="{D42A27DB-BD31-4B8C-83A1-F6EECF244321}">
                <p14:modId xmlns:p14="http://schemas.microsoft.com/office/powerpoint/2010/main" val="3636502335"/>
              </p:ext>
            </p:extLst>
          </p:nvPr>
        </p:nvGraphicFramePr>
        <p:xfrm>
          <a:off x="518599" y="2848544"/>
          <a:ext cx="7354375" cy="918000"/>
        </p:xfrm>
        <a:graphic>
          <a:graphicData uri="http://schemas.openxmlformats.org/drawingml/2006/table">
            <a:tbl>
              <a:tblPr firstRow="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gridSpan="2">
                  <a:txBody>
                    <a:bodyPr/>
                    <a:lstStyle/>
                    <a:p>
                      <a:r>
                        <a:rPr lang="da-DK" sz="900" b="1" noProof="0">
                          <a:solidFill>
                            <a:schemeClr val="tx2"/>
                          </a:solidFill>
                        </a:rPr>
                        <a:t>Individual or consolidated reporting </a:t>
                      </a:r>
                      <a:r>
                        <a:rPr lang="da-DK" sz="900" b="0" noProof="0">
                          <a:solidFill>
                            <a:schemeClr val="tx2"/>
                          </a:solidFill>
                        </a:rPr>
                        <a:t>(item 24c)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The statement is prepared on an </a:t>
                      </a:r>
                      <a:r>
                        <a:rPr lang="da-DK" sz="900" b="1" kern="1200" spc="-10">
                          <a:solidFill>
                            <a:schemeClr val="tx2"/>
                          </a:solidFill>
                          <a:latin typeface="+mn-lt"/>
                          <a:ea typeface="+mn-ea"/>
                          <a:cs typeface="+mn-cs"/>
                        </a:rPr>
                        <a:t>individual basis </a:t>
                      </a:r>
                      <a:r>
                        <a:rPr lang="da-DK" sz="900" b="0" kern="1200" spc="-10">
                          <a:solidFill>
                            <a:schemeClr val="tx2"/>
                          </a:solidFill>
                          <a:latin typeface="+mn-lt"/>
                          <a:ea typeface="+mn-ea"/>
                          <a:cs typeface="+mn-cs"/>
                        </a:rPr>
                        <a:t>(i.e. the statement does not cover any subsidiaries)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The statement is prepared on a </a:t>
                      </a:r>
                      <a:r>
                        <a:rPr lang="da-DK" sz="900" b="1" kern="1200" spc="-10">
                          <a:solidFill>
                            <a:schemeClr val="tx2"/>
                          </a:solidFill>
                          <a:latin typeface="+mn-lt"/>
                          <a:ea typeface="+mn-ea"/>
                          <a:cs typeface="+mn-cs"/>
                        </a:rPr>
                        <a:t>consolidated basis </a:t>
                      </a:r>
                      <a:r>
                        <a:rPr lang="da-DK" sz="900" b="0" kern="1200" spc="-10">
                          <a:solidFill>
                            <a:schemeClr val="tx2"/>
                          </a:solidFill>
                          <a:latin typeface="+mn-lt"/>
                          <a:ea typeface="+mn-ea"/>
                          <a:cs typeface="+mn-cs"/>
                        </a:rPr>
                        <a:t>(i.e. the statement includes the company's subsidiaries)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graphicFrame>
        <p:nvGraphicFramePr>
          <p:cNvPr id="8" name="Table 12">
            <a:extLst>
              <a:ext uri="{FF2B5EF4-FFF2-40B4-BE49-F238E27FC236}">
                <a16:creationId xmlns:a16="http://schemas.microsoft.com/office/drawing/2014/main" id="{C0F79360-A773-09D0-5119-A3FDBC3F6D97}"/>
              </a:ext>
            </a:extLst>
          </p:cNvPr>
          <p:cNvGraphicFramePr>
            <a:graphicFrameLocks noGrp="1"/>
          </p:cNvGraphicFramePr>
          <p:nvPr>
            <p:extLst>
              <p:ext uri="{D42A27DB-BD31-4B8C-83A1-F6EECF244321}">
                <p14:modId xmlns:p14="http://schemas.microsoft.com/office/powerpoint/2010/main" val="2038248760"/>
              </p:ext>
            </p:extLst>
          </p:nvPr>
        </p:nvGraphicFramePr>
        <p:xfrm>
          <a:off x="518600" y="1660790"/>
          <a:ext cx="7354375" cy="918000"/>
        </p:xfrm>
        <a:graphic>
          <a:graphicData uri="http://schemas.openxmlformats.org/drawingml/2006/table">
            <a:tbl>
              <a:tblPr firstRow="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gridSpan="2">
                  <a:txBody>
                    <a:bodyPr/>
                    <a:lstStyle/>
                    <a:p>
                      <a:r>
                        <a:rPr lang="da-DK" sz="900" b="1" kern="1200" spc="-10" err="1">
                          <a:solidFill>
                            <a:schemeClr val="tx2"/>
                          </a:solidFill>
                          <a:latin typeface="+mn-lt"/>
                          <a:ea typeface="+mn-ea"/>
                          <a:cs typeface="+mn-cs"/>
                        </a:rPr>
                        <a:t>Basic Module</a:t>
                      </a:r>
                      <a:r>
                        <a:rPr lang="da-DK" sz="900" b="1" kern="1200" spc="-10">
                          <a:solidFill>
                            <a:schemeClr val="tx2"/>
                          </a:solidFill>
                          <a:latin typeface="+mn-lt"/>
                          <a:ea typeface="+mn-ea"/>
                          <a:cs typeface="+mn-cs"/>
                        </a:rPr>
                        <a:t>, or </a:t>
                      </a:r>
                      <a:r>
                        <a:rPr lang="da-DK" sz="900" b="1" kern="1200" spc="-10" err="1">
                          <a:solidFill>
                            <a:schemeClr val="tx2"/>
                          </a:solidFill>
                          <a:latin typeface="+mn-lt"/>
                          <a:ea typeface="+mn-ea"/>
                          <a:cs typeface="+mn-cs"/>
                        </a:rPr>
                        <a:t>Basic Module </a:t>
                      </a:r>
                      <a:r>
                        <a:rPr lang="da-DK" sz="900" b="1" kern="1200" spc="-10">
                          <a:solidFill>
                            <a:schemeClr val="tx2"/>
                          </a:solidFill>
                          <a:latin typeface="+mn-lt"/>
                          <a:ea typeface="+mn-ea"/>
                          <a:cs typeface="+mn-cs"/>
                        </a:rPr>
                        <a:t>+ Extended Module </a:t>
                      </a:r>
                      <a:r>
                        <a:rPr lang="da-DK" sz="900" b="0" kern="1200" spc="-10">
                          <a:solidFill>
                            <a:schemeClr val="tx2"/>
                          </a:solidFill>
                          <a:latin typeface="+mn-lt"/>
                          <a:ea typeface="+mn-ea"/>
                          <a:cs typeface="+mn-cs"/>
                        </a:rPr>
                        <a:t>(item 24a</a:t>
                      </a:r>
                      <a:r>
                        <a:rPr lang="da-DK" sz="900" b="1" kern="1200" spc="-10">
                          <a:solidFill>
                            <a:schemeClr val="tx2"/>
                          </a:solidFill>
                          <a:latin typeface="+mn-lt"/>
                          <a:ea typeface="+mn-ea"/>
                          <a:cs typeface="+mn-cs"/>
                        </a:rPr>
                        <a: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The inventory is based on </a:t>
                      </a:r>
                      <a:r>
                        <a:rPr lang="da-DK" sz="900" b="1" kern="1200" spc="-10">
                          <a:solidFill>
                            <a:schemeClr val="tx2"/>
                          </a:solidFill>
                          <a:latin typeface="+mn-lt"/>
                          <a:ea typeface="+mn-ea"/>
                          <a:cs typeface="+mn-cs"/>
                        </a:rPr>
                        <a:t>the Basic Module of </a:t>
                      </a:r>
                      <a:r>
                        <a:rPr lang="da-DK" sz="900" b="0" kern="1200" spc="-10">
                          <a:solidFill>
                            <a:schemeClr val="tx2"/>
                          </a:solidFill>
                          <a:latin typeface="+mn-lt"/>
                          <a:ea typeface="+mn-ea"/>
                          <a:cs typeface="+mn-cs"/>
                        </a:rPr>
                        <a:t>the voluntary SME standard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The inventory is based on </a:t>
                      </a:r>
                      <a:r>
                        <a:rPr lang="da-DK" sz="900" b="1" kern="1200" spc="-10">
                          <a:solidFill>
                            <a:schemeClr val="tx2"/>
                          </a:solidFill>
                          <a:latin typeface="+mn-lt"/>
                          <a:ea typeface="+mn-ea"/>
                          <a:cs typeface="+mn-cs"/>
                        </a:rPr>
                        <a:t>the Basic Module </a:t>
                      </a:r>
                      <a:r>
                        <a:rPr lang="da-DK" sz="900" b="0" kern="1200" spc="-10">
                          <a:solidFill>
                            <a:schemeClr val="tx2"/>
                          </a:solidFill>
                          <a:latin typeface="+mn-lt"/>
                          <a:ea typeface="+mn-ea"/>
                          <a:cs typeface="+mn-cs"/>
                        </a:rPr>
                        <a:t>and </a:t>
                      </a:r>
                      <a:r>
                        <a:rPr lang="da-DK" sz="900" b="1" kern="1200" spc="-10">
                          <a:solidFill>
                            <a:schemeClr val="tx2"/>
                          </a:solidFill>
                          <a:latin typeface="+mn-lt"/>
                          <a:ea typeface="+mn-ea"/>
                          <a:cs typeface="+mn-cs"/>
                        </a:rPr>
                        <a:t>Extended Module </a:t>
                      </a:r>
                      <a:r>
                        <a:rPr lang="da-DK" sz="900" b="0" kern="1200" spc="-10">
                          <a:solidFill>
                            <a:schemeClr val="tx2"/>
                          </a:solidFill>
                          <a:latin typeface="+mn-lt"/>
                          <a:ea typeface="+mn-ea"/>
                          <a:cs typeface="+mn-cs"/>
                        </a:rPr>
                        <a:t>of the voluntary SME standard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spTree>
    <p:extLst>
      <p:ext uri="{BB962C8B-B14F-4D97-AF65-F5344CB8AC3E}">
        <p14:creationId xmlns:p14="http://schemas.microsoft.com/office/powerpoint/2010/main" val="416998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0CD93-14C9-780D-D7DD-0729DEFC1534}"/>
              </a:ext>
            </a:extLst>
          </p:cNvPr>
          <p:cNvSpPr>
            <a:spLocks noGrp="1"/>
          </p:cNvSpPr>
          <p:nvPr>
            <p:ph type="title"/>
          </p:nvPr>
        </p:nvSpPr>
        <p:spPr/>
        <p:txBody>
          <a:bodyPr/>
          <a:lstStyle/>
          <a:p>
            <a:r>
              <a:rPr lang="da-DK" noProof="0"/>
              <a:t>Basis of preparation (B1) - continued</a:t>
            </a:r>
            <a:endParaRPr lang="da-DK"/>
          </a:p>
        </p:txBody>
      </p:sp>
      <p:sp>
        <p:nvSpPr>
          <p:cNvPr id="3" name="Pladsholder til sidefod 2">
            <a:extLst>
              <a:ext uri="{FF2B5EF4-FFF2-40B4-BE49-F238E27FC236}">
                <a16:creationId xmlns:a16="http://schemas.microsoft.com/office/drawing/2014/main" id="{C847FCD5-FCB9-9E80-53DB-E789349BA537}"/>
              </a:ext>
            </a:extLst>
          </p:cNvPr>
          <p:cNvSpPr>
            <a:spLocks noGrp="1"/>
          </p:cNvSpPr>
          <p:nvPr>
            <p:ph type="ftr" sz="quarter" idx="11"/>
          </p:nvPr>
        </p:nvSpPr>
        <p:spPr/>
        <p:txBody>
          <a:bodyPr/>
          <a:lstStyle/>
          <a:p>
            <a:r>
              <a:rPr lang="da-DK" noProof="0"/>
              <a:t>CLICK TO INSERT COMPANY NAME</a:t>
            </a:r>
          </a:p>
        </p:txBody>
      </p:sp>
      <p:sp>
        <p:nvSpPr>
          <p:cNvPr id="4" name="Pladsholder til slidenummer 3">
            <a:extLst>
              <a:ext uri="{FF2B5EF4-FFF2-40B4-BE49-F238E27FC236}">
                <a16:creationId xmlns:a16="http://schemas.microsoft.com/office/drawing/2014/main" id="{41E101AE-E6E0-C7C0-D0EB-301530613799}"/>
              </a:ext>
            </a:extLst>
          </p:cNvPr>
          <p:cNvSpPr>
            <a:spLocks noGrp="1"/>
          </p:cNvSpPr>
          <p:nvPr>
            <p:ph type="sldNum" sz="quarter" idx="12"/>
          </p:nvPr>
        </p:nvSpPr>
        <p:spPr/>
        <p:txBody>
          <a:bodyPr/>
          <a:lstStyle/>
          <a:p>
            <a:fld id="{5A0D23CF-C5A3-5445-819D-C647D180BB4B}" type="slidenum">
              <a:rPr lang="da-DK" noProof="0" smtClean="0"/>
              <a:t>8</a:t>
            </a:fld>
            <a:endParaRPr lang="da-DK" noProof="0"/>
          </a:p>
        </p:txBody>
      </p:sp>
      <p:graphicFrame>
        <p:nvGraphicFramePr>
          <p:cNvPr id="7" name="Table 2">
            <a:extLst>
              <a:ext uri="{FF2B5EF4-FFF2-40B4-BE49-F238E27FC236}">
                <a16:creationId xmlns:a16="http://schemas.microsoft.com/office/drawing/2014/main" id="{DD32684E-D419-27C7-BC9E-D7F8AC2AF07C}"/>
              </a:ext>
            </a:extLst>
          </p:cNvPr>
          <p:cNvGraphicFramePr>
            <a:graphicFrameLocks noGrp="1"/>
          </p:cNvGraphicFramePr>
          <p:nvPr>
            <p:extLst>
              <p:ext uri="{D42A27DB-BD31-4B8C-83A1-F6EECF244321}">
                <p14:modId xmlns:p14="http://schemas.microsoft.com/office/powerpoint/2010/main" val="3096138702"/>
              </p:ext>
            </p:extLst>
          </p:nvPr>
        </p:nvGraphicFramePr>
        <p:xfrm>
          <a:off x="502697" y="1448188"/>
          <a:ext cx="7354375" cy="2729316"/>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243679">
                <a:tc gridSpan="2">
                  <a:txBody>
                    <a:bodyPr/>
                    <a:lstStyle/>
                    <a:p>
                      <a:pPr algn="l"/>
                      <a:r>
                        <a:rPr lang="da-DK" sz="900" b="1" kern="1200" spc="-10" noProof="0">
                          <a:solidFill>
                            <a:schemeClr val="tx2"/>
                          </a:solidFill>
                          <a:latin typeface="+mn-lt"/>
                          <a:ea typeface="+mn-ea"/>
                          <a:cs typeface="+mn-cs"/>
                        </a:rPr>
                        <a:t>Basic information about </a:t>
                      </a:r>
                      <a:r>
                        <a:rPr lang="da-DK" sz="900" b="0" kern="1200" spc="-10">
                          <a:solidFill>
                            <a:schemeClr val="accent2"/>
                          </a:solidFill>
                          <a:latin typeface="+mn-lt"/>
                          <a:ea typeface="+mn-ea"/>
                          <a:cs typeface="Calibri" panose="020F0502020204030204" pitchFamily="34" charset="0"/>
                        </a:rPr>
                        <a:t>[insert company name] </a:t>
                      </a:r>
                      <a:r>
                        <a:rPr lang="da-DK" sz="900" b="0" kern="1200" spc="-10">
                          <a:solidFill>
                            <a:schemeClr val="tx2"/>
                          </a:solidFill>
                          <a:latin typeface="+mn-lt"/>
                          <a:ea typeface="+mn-ea"/>
                          <a:cs typeface="+mn-cs"/>
                        </a:rPr>
                        <a:t>(item 24e)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917983">
                <a:tc>
                  <a:txBody>
                    <a:bodyPr/>
                    <a:lstStyle/>
                    <a:p>
                      <a:pPr algn="l"/>
                      <a:r>
                        <a:rPr lang="da-DK" sz="900" b="1" kern="1200" spc="-10" noProof="0">
                          <a:solidFill>
                            <a:schemeClr val="tx2"/>
                          </a:solidFill>
                          <a:latin typeface="+mn-lt"/>
                          <a:ea typeface="+mn-ea"/>
                          <a:cs typeface="+mn-cs"/>
                        </a:rPr>
                        <a:t>Type of business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kern="1200" noProof="0">
                          <a:solidFill>
                            <a:schemeClr val="accent2"/>
                          </a:solidFill>
                          <a:latin typeface="+mn-lt"/>
                          <a:ea typeface="+mn-ea"/>
                          <a:cs typeface="Calibri" panose="020F0502020204030204" pitchFamily="34" charset="0"/>
                        </a:rPr>
                        <a:t>[E.g.: Aktieselskab A/S, Anpartsselskab ApS, Interessentskab (I/S), Enkeltmandsvirksomhed, Personally owned business</a:t>
                      </a:r>
                      <a:r>
                        <a:rPr lang="da-DK" sz="900" kern="1200" noProof="0">
                          <a:solidFill>
                            <a:schemeClr val="accent2"/>
                          </a:solidFill>
                          <a:latin typeface="Calibri" panose="020F0502020204030204" pitchFamily="34" charset="0"/>
                          <a:ea typeface="Calibri" panose="020F0502020204030204" pitchFamily="34" charset="0"/>
                          <a:cs typeface="Calibri" panose="020F0502020204030204" pitchFamily="34" charset="0"/>
                        </a:rPr>
                        <a:t>], Kommanditselskab (K/S)</a:t>
                      </a:r>
                      <a:endParaRPr lang="da-DK" sz="900" kern="1200" noProof="0">
                        <a:solidFill>
                          <a:schemeClr val="accent2"/>
                        </a:solidFill>
                        <a:latin typeface="+mn-lt"/>
                        <a:ea typeface="+mn-ea"/>
                        <a:cs typeface="Calibri" panose="020F0502020204030204" pitchFamily="34" charset="0"/>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563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NACE sector code(s)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[You can choose to insert multiple NACE sector codes for your company's main activities. This can be particularly relevant if your company is in a sector with a high climate impact]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2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Balance sheet total (in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517033">
                <a:tc>
                  <a:txBody>
                    <a:bodyPr/>
                    <a:lstStyle/>
                    <a:p>
                      <a:pPr algn="l"/>
                      <a:r>
                        <a:rPr lang="da-DK" sz="900" b="1" kern="1200" spc="-10" noProof="0">
                          <a:solidFill>
                            <a:schemeClr val="tx2"/>
                          </a:solidFill>
                          <a:latin typeface="+mn-lt"/>
                          <a:ea typeface="+mn-ea"/>
                          <a:cs typeface="+mn-cs"/>
                        </a:rPr>
                        <a:t>Revenue (in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For some companies, information about company turnover is considered confidential, so you can choose not to disclose it if it applies to your company</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5682954"/>
                  </a:ext>
                </a:extLst>
              </a:tr>
              <a:tr h="243679">
                <a:tc>
                  <a:txBody>
                    <a:bodyPr/>
                    <a:lstStyle/>
                    <a:p>
                      <a:pPr algn="l"/>
                      <a:r>
                        <a:rPr lang="da-DK" sz="900" b="1" kern="1200" spc="-10" noProof="0">
                          <a:solidFill>
                            <a:schemeClr val="tx2"/>
                          </a:solidFill>
                          <a:latin typeface="+mn-lt"/>
                          <a:ea typeface="+mn-ea"/>
                          <a:cs typeface="+mn-cs"/>
                        </a:rPr>
                        <a:t>Number of employees </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[Insert number of people or full-time equivalents]</a:t>
                      </a:r>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8571433"/>
                  </a:ext>
                </a:extLst>
              </a:tr>
            </a:tbl>
          </a:graphicData>
        </a:graphic>
      </p:graphicFrame>
      <p:sp>
        <p:nvSpPr>
          <p:cNvPr id="9" name="Rectangle 7">
            <a:extLst>
              <a:ext uri="{FF2B5EF4-FFF2-40B4-BE49-F238E27FC236}">
                <a16:creationId xmlns:a16="http://schemas.microsoft.com/office/drawing/2014/main" id="{63996D9A-9E1E-2153-4236-850B7C141385}"/>
              </a:ext>
            </a:extLst>
          </p:cNvPr>
          <p:cNvSpPr/>
          <p:nvPr/>
        </p:nvSpPr>
        <p:spPr>
          <a:xfrm>
            <a:off x="507999" y="987199"/>
            <a:ext cx="7349073"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sp>
        <p:nvSpPr>
          <p:cNvPr id="5" name="Rectangle 2">
            <a:extLst>
              <a:ext uri="{FF2B5EF4-FFF2-40B4-BE49-F238E27FC236}">
                <a16:creationId xmlns:a16="http://schemas.microsoft.com/office/drawing/2014/main" id="{42A13750-84B1-8F86-0163-6A534FEF25C7}"/>
              </a:ext>
            </a:extLst>
          </p:cNvPr>
          <p:cNvSpPr/>
          <p:nvPr/>
        </p:nvSpPr>
        <p:spPr>
          <a:xfrm>
            <a:off x="8133362" y="987199"/>
            <a:ext cx="3550638" cy="580072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Explanations of terms</a:t>
            </a:r>
            <a:endParaRPr lang="da-DK" sz="900" spc="-10">
              <a:solidFill>
                <a:schemeClr val="tx2"/>
              </a:solidFill>
            </a:endParaRPr>
          </a:p>
          <a:p>
            <a:pPr algn="l">
              <a:lnSpc>
                <a:spcPct val="106000"/>
              </a:lnSpc>
            </a:pPr>
            <a:br>
              <a:rPr lang="da-DK" sz="900" b="1" spc="-10">
                <a:solidFill>
                  <a:schemeClr val="tx2"/>
                </a:solidFill>
                <a:latin typeface="+mj-lt"/>
              </a:rPr>
            </a:br>
            <a:r>
              <a:rPr lang="da-DK" sz="900" b="1" spc="-10">
                <a:solidFill>
                  <a:schemeClr val="tx2"/>
                </a:solidFill>
                <a:latin typeface="+mj-lt"/>
              </a:rPr>
              <a:t>The legal form of the company</a:t>
            </a:r>
          </a:p>
          <a:p>
            <a:pPr algn="l">
              <a:lnSpc>
                <a:spcPct val="106000"/>
              </a:lnSpc>
            </a:pPr>
            <a:r>
              <a:rPr lang="da-DK" sz="900" spc="-10">
                <a:solidFill>
                  <a:schemeClr val="tx2"/>
                </a:solidFill>
                <a:latin typeface="+mj-lt"/>
              </a:rPr>
              <a:t>If you search for your company's CVR number on Virk.dk, your company's legal form appears under the heading "company form". </a:t>
            </a:r>
          </a:p>
          <a:p>
            <a:pPr algn="l">
              <a:lnSpc>
                <a:spcPct val="200000"/>
              </a:lnSpc>
            </a:pPr>
            <a:r>
              <a:rPr lang="da-DK" sz="900" spc="-10">
                <a:solidFill>
                  <a:schemeClr val="tx2"/>
                </a:solidFill>
                <a:hlinkClick r:id="rId2">
                  <a:extLst>
                    <a:ext uri="{A12FA001-AC4F-418D-AE19-62706E023703}">
                      <ahyp:hlinkClr xmlns:ahyp="http://schemas.microsoft.com/office/drawing/2018/hyperlinkcolor" val="tx"/>
                    </a:ext>
                  </a:extLst>
                </a:hlinkClick>
              </a:rPr>
              <a:t>Search in CVR</a:t>
            </a: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NACE code </a:t>
            </a:r>
            <a:r>
              <a:rPr lang="da-DK" sz="900" spc="-10">
                <a:solidFill>
                  <a:schemeClr val="tx2"/>
                </a:solidFill>
                <a:latin typeface="+mj-lt"/>
              </a:rPr>
              <a:t>is a classification of economic activities used across the EU. A NACE code consists of a letter followed by a number of digits (between 2 and 5). The more digits in the NACE code, the more precisely the economic activity can be identified. </a:t>
            </a:r>
            <a:endParaRPr lang="da-DK" sz="900">
              <a:solidFill>
                <a:schemeClr val="tx2"/>
              </a:solidFill>
              <a:latin typeface="+mj-lt"/>
              <a:cs typeface="Calibri" panose="020F0502020204030204" pitchFamily="34" charset="0"/>
            </a:endParaRPr>
          </a:p>
          <a:p>
            <a:pPr>
              <a:lnSpc>
                <a:spcPct val="106000"/>
              </a:lnSpc>
            </a:pPr>
            <a:r>
              <a:rPr lang="da-DK" sz="900" spc="-10">
                <a:solidFill>
                  <a:schemeClr val="tx2"/>
                </a:solidFill>
                <a:latin typeface="+mj-lt"/>
              </a:rPr>
              <a:t>The following sectors are defined by a high climate impact according to NACE:</a:t>
            </a:r>
          </a:p>
          <a:p>
            <a:pPr marL="171450" indent="-171450" algn="l">
              <a:lnSpc>
                <a:spcPct val="106000"/>
              </a:lnSpc>
              <a:buFont typeface="Arial" panose="020B0604020202020204" pitchFamily="34" charset="0"/>
              <a:buChar char="•"/>
            </a:pPr>
            <a:r>
              <a:rPr lang="da-DK" sz="900" spc="-10">
                <a:solidFill>
                  <a:schemeClr val="tx2"/>
                </a:solidFill>
                <a:latin typeface="+mj-lt"/>
              </a:rPr>
              <a:t>(A) Agriculture, hunting, forestry and fishing</a:t>
            </a:r>
          </a:p>
          <a:p>
            <a:pPr marL="171450" indent="-171450" algn="l">
              <a:lnSpc>
                <a:spcPct val="106000"/>
              </a:lnSpc>
              <a:buFont typeface="Arial" panose="020B0604020202020204" pitchFamily="34" charset="0"/>
              <a:buChar char="•"/>
            </a:pPr>
            <a:r>
              <a:rPr lang="da-DK" sz="900" spc="-10">
                <a:solidFill>
                  <a:schemeClr val="tx2"/>
                </a:solidFill>
                <a:latin typeface="+mj-lt"/>
              </a:rPr>
              <a:t>(B) Mining and quarrying</a:t>
            </a:r>
          </a:p>
          <a:p>
            <a:pPr marL="171450" indent="-171450" algn="l">
              <a:lnSpc>
                <a:spcPct val="106000"/>
              </a:lnSpc>
              <a:buFont typeface="Arial" panose="020B0604020202020204" pitchFamily="34" charset="0"/>
              <a:buChar char="•"/>
            </a:pPr>
            <a:r>
              <a:rPr lang="da-DK" sz="900" spc="-10">
                <a:solidFill>
                  <a:schemeClr val="tx2"/>
                </a:solidFill>
                <a:latin typeface="+mj-lt"/>
              </a:rPr>
              <a:t>(C) Manufacturing business</a:t>
            </a:r>
          </a:p>
          <a:p>
            <a:pPr marL="171450" indent="-171450" algn="l">
              <a:lnSpc>
                <a:spcPct val="106000"/>
              </a:lnSpc>
              <a:buFont typeface="Arial" panose="020B0604020202020204" pitchFamily="34" charset="0"/>
              <a:buChar char="•"/>
            </a:pPr>
            <a:r>
              <a:rPr lang="da-DK" sz="900" spc="-10">
                <a:solidFill>
                  <a:schemeClr val="tx2"/>
                </a:solidFill>
                <a:latin typeface="+mj-lt"/>
              </a:rPr>
              <a:t>(D) Electricity, gas and district heating supply</a:t>
            </a:r>
          </a:p>
          <a:p>
            <a:pPr marL="171450" indent="-171450" algn="l">
              <a:lnSpc>
                <a:spcPct val="106000"/>
              </a:lnSpc>
              <a:buFont typeface="Arial" panose="020B0604020202020204" pitchFamily="34" charset="0"/>
              <a:buChar char="•"/>
            </a:pPr>
            <a:r>
              <a:rPr lang="da-DK" sz="900" spc="-10">
                <a:solidFill>
                  <a:schemeClr val="tx2"/>
                </a:solidFill>
                <a:latin typeface="+mj-lt"/>
              </a:rPr>
              <a:t>(E) Water supply; sewerage, waste management, soil and groundwater treatment</a:t>
            </a:r>
          </a:p>
          <a:p>
            <a:pPr marL="171450" indent="-171450" algn="l">
              <a:lnSpc>
                <a:spcPct val="106000"/>
              </a:lnSpc>
              <a:buFont typeface="Arial" panose="020B0604020202020204" pitchFamily="34" charset="0"/>
              <a:buChar char="•"/>
            </a:pPr>
            <a:r>
              <a:rPr lang="da-DK" sz="900" spc="-10">
                <a:solidFill>
                  <a:schemeClr val="tx2"/>
                </a:solidFill>
                <a:latin typeface="+mj-lt"/>
              </a:rPr>
              <a:t>(F) Construction and civil engineering</a:t>
            </a:r>
          </a:p>
          <a:p>
            <a:pPr marL="171450" indent="-171450" algn="l">
              <a:lnSpc>
                <a:spcPct val="106000"/>
              </a:lnSpc>
              <a:buFont typeface="Arial" panose="020B0604020202020204" pitchFamily="34" charset="0"/>
              <a:buChar char="•"/>
            </a:pPr>
            <a:r>
              <a:rPr lang="da-DK" sz="900" spc="-10">
                <a:solidFill>
                  <a:schemeClr val="tx2"/>
                </a:solidFill>
                <a:latin typeface="+mj-lt"/>
              </a:rPr>
              <a:t>(G) Wholesale and retail trade; Repair of motor vehicles and motorcycles</a:t>
            </a:r>
          </a:p>
          <a:p>
            <a:pPr marL="171450" indent="-171450" algn="l">
              <a:lnSpc>
                <a:spcPct val="106000"/>
              </a:lnSpc>
              <a:buFont typeface="Arial" panose="020B0604020202020204" pitchFamily="34" charset="0"/>
              <a:buChar char="•"/>
            </a:pPr>
            <a:r>
              <a:rPr lang="da-DK" sz="900" spc="-10">
                <a:solidFill>
                  <a:schemeClr val="tx2"/>
                </a:solidFill>
                <a:latin typeface="+mj-lt"/>
              </a:rPr>
              <a:t>(H) Transportation and freight handling</a:t>
            </a:r>
          </a:p>
          <a:p>
            <a:pPr marL="171450" indent="-171450" algn="l">
              <a:lnSpc>
                <a:spcPct val="106000"/>
              </a:lnSpc>
              <a:buFont typeface="Arial" panose="020B0604020202020204" pitchFamily="34" charset="0"/>
              <a:buChar char="•"/>
            </a:pPr>
            <a:r>
              <a:rPr lang="da-DK" sz="900" spc="-10">
                <a:solidFill>
                  <a:schemeClr val="tx2"/>
                </a:solidFill>
                <a:latin typeface="+mj-lt"/>
              </a:rPr>
              <a:t>(L) Real estate. </a:t>
            </a:r>
          </a:p>
          <a:p>
            <a:pPr algn="l">
              <a:lnSpc>
                <a:spcPct val="106000"/>
              </a:lnSpc>
              <a:spcBef>
                <a:spcPts val="800"/>
              </a:spcBef>
            </a:pPr>
            <a:r>
              <a:rPr lang="da-DK" sz="900" spc="-10">
                <a:solidFill>
                  <a:schemeClr val="tx2"/>
                </a:solidFill>
                <a:latin typeface="+mj-lt"/>
              </a:rPr>
              <a:t>You can get help finding your company's NACE code(s) using the </a:t>
            </a:r>
            <a:r>
              <a:rPr lang="da-DK" sz="900" spc="-10">
                <a:solidFill>
                  <a:srgbClr val="1B4529"/>
                </a:solidFill>
                <a:latin typeface="+mj-lt"/>
              </a:rPr>
              <a:t>Danish Business Authority's industry code tool. </a:t>
            </a:r>
            <a:r>
              <a:rPr lang="da-DK" sz="900" spc="-10">
                <a:solidFill>
                  <a:schemeClr val="tx2"/>
                </a:solidFill>
                <a:latin typeface="+mj-lt"/>
              </a:rPr>
              <a:t>The first four digits of your company's industry code make up the NACE code. The last two digits of the industry code are a Danish subdivision, which you do not need to disclose in the ESG template.</a:t>
            </a:r>
          </a:p>
          <a:p>
            <a:pPr algn="l">
              <a:lnSpc>
                <a:spcPct val="106000"/>
              </a:lnSpc>
              <a:spcBef>
                <a:spcPts val="800"/>
              </a:spcBef>
            </a:pPr>
            <a:r>
              <a:rPr lang="da-DK" sz="900" spc="-10">
                <a:solidFill>
                  <a:schemeClr val="tx2"/>
                </a:solidFill>
                <a:hlinkClick r:id="rId3">
                  <a:extLst>
                    <a:ext uri="{A12FA001-AC4F-418D-AE19-62706E023703}">
                      <ahyp:hlinkClr xmlns:ahyp="http://schemas.microsoft.com/office/drawing/2018/hyperlinkcolor" val="tx"/>
                    </a:ext>
                  </a:extLst>
                </a:hlinkClick>
              </a:rPr>
              <a:t>Find industry code and NACE code on Virk</a:t>
            </a:r>
            <a:endParaRPr lang="da-DK" sz="900" spc="-10">
              <a:solidFill>
                <a:schemeClr val="tx2"/>
              </a:solidFill>
              <a:hlinkClick r:id="rId4">
                <a:extLst>
                  <a:ext uri="{A12FA001-AC4F-418D-AE19-62706E023703}">
                    <ahyp:hlinkClr xmlns:ahyp="http://schemas.microsoft.com/office/drawing/2018/hyperlinkcolor" val="tx"/>
                  </a:ext>
                </a:extLst>
              </a:hlinkClick>
            </a:endParaRPr>
          </a:p>
          <a:p>
            <a:pPr algn="l">
              <a:lnSpc>
                <a:spcPct val="106000"/>
              </a:lnSpc>
              <a:spcBef>
                <a:spcPts val="800"/>
              </a:spcBef>
            </a:pPr>
            <a:r>
              <a:rPr lang="da-DK" sz="900" b="1" spc="-10">
                <a:solidFill>
                  <a:schemeClr val="tx2"/>
                </a:solidFill>
                <a:latin typeface="+mj-lt"/>
              </a:rPr>
              <a:t>Full-time equivalent </a:t>
            </a:r>
            <a:r>
              <a:rPr lang="da-DK" sz="900" spc="-10">
                <a:solidFill>
                  <a:schemeClr val="tx2"/>
                </a:solidFill>
                <a:latin typeface="+mj-lt"/>
              </a:rPr>
              <a:t>is a term for the number of full-time positions in a company. </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9DDB2007-4C47-E637-F5C5-D2CBD279C34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pic>
        <p:nvPicPr>
          <p:cNvPr id="11" name="Graphic 10">
            <a:extLst>
              <a:ext uri="{FF2B5EF4-FFF2-40B4-BE49-F238E27FC236}">
                <a16:creationId xmlns:a16="http://schemas.microsoft.com/office/drawing/2014/main" id="{CA1F3D0F-76C2-68BD-154F-E0C590DA9B3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120" y="1062146"/>
            <a:ext cx="207455" cy="232601"/>
          </a:xfrm>
          <a:prstGeom prst="rect">
            <a:avLst/>
          </a:prstGeom>
        </p:spPr>
      </p:pic>
      <p:pic>
        <p:nvPicPr>
          <p:cNvPr id="8" name="Graphic 15">
            <a:extLst>
              <a:ext uri="{FF2B5EF4-FFF2-40B4-BE49-F238E27FC236}">
                <a16:creationId xmlns:a16="http://schemas.microsoft.com/office/drawing/2014/main" id="{8F578226-254A-EF9D-D1F8-71C77DF843B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6061" y="6099925"/>
            <a:ext cx="83482" cy="88700"/>
          </a:xfrm>
          <a:prstGeom prst="rect">
            <a:avLst/>
          </a:prstGeom>
        </p:spPr>
      </p:pic>
      <p:pic>
        <p:nvPicPr>
          <p:cNvPr id="10" name="Graphic 15">
            <a:extLst>
              <a:ext uri="{FF2B5EF4-FFF2-40B4-BE49-F238E27FC236}">
                <a16:creationId xmlns:a16="http://schemas.microsoft.com/office/drawing/2014/main" id="{9BED6C3E-B9F7-9CBE-39D7-71E11C2551D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4684" y="2088318"/>
            <a:ext cx="83482" cy="88700"/>
          </a:xfrm>
          <a:prstGeom prst="rect">
            <a:avLst/>
          </a:prstGeom>
        </p:spPr>
      </p:pic>
      <p:sp>
        <p:nvSpPr>
          <p:cNvPr id="12" name="Rectangle 7">
            <a:extLst>
              <a:ext uri="{FF2B5EF4-FFF2-40B4-BE49-F238E27FC236}">
                <a16:creationId xmlns:a16="http://schemas.microsoft.com/office/drawing/2014/main" id="{A5C11EE3-AA8E-10F3-7DC5-605E52FB62CF}"/>
              </a:ext>
            </a:extLst>
          </p:cNvPr>
          <p:cNvSpPr/>
          <p:nvPr/>
        </p:nvSpPr>
        <p:spPr>
          <a:xfrm>
            <a:off x="479906" y="4608211"/>
            <a:ext cx="7349071" cy="9099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defRPr/>
            </a:pPr>
            <a:r>
              <a:rPr lang="da-DK" sz="900" spc="-10">
                <a:solidFill>
                  <a:schemeClr val="bg1"/>
                </a:solidFill>
              </a:rPr>
              <a:t>The data point </a:t>
            </a:r>
            <a:r>
              <a:rPr lang="da-DK" sz="900" b="1" spc="-10">
                <a:solidFill>
                  <a:schemeClr val="bg1"/>
                </a:solidFill>
              </a:rPr>
              <a:t>must be filled in if relevant</a:t>
            </a:r>
            <a:r>
              <a:rPr lang="da-DK" sz="900" spc="-10">
                <a:solidFill>
                  <a:schemeClr val="bg1"/>
                </a:solidFill>
              </a:rPr>
              <a:t>, see the Basic module.</a:t>
            </a:r>
          </a:p>
          <a:p>
            <a:pPr>
              <a:lnSpc>
                <a:spcPct val="106000"/>
              </a:lnSpc>
              <a:defRPr/>
            </a:pPr>
            <a:endParaRPr lang="da-DK" sz="900" spc="-10">
              <a:solidFill>
                <a:schemeClr val="bg1"/>
              </a:solidFill>
            </a:endParaRPr>
          </a:p>
          <a:p>
            <a:pPr>
              <a:lnSpc>
                <a:spcPct val="106000"/>
              </a:lnSpc>
            </a:pPr>
            <a:r>
              <a:rPr lang="da-DK" sz="900" spc="-10">
                <a:solidFill>
                  <a:schemeClr val="bg1"/>
                </a:solidFill>
              </a:rPr>
              <a:t>Any confidential information: If you have omitted information in your ESG statement because you consider it to be confidential in your company, you must state which specific information items you have chosen to omit for reasons of confidentiality. It is only relevant to fill in this information item if you have chosen to follow the entire Basic module in your ESG statement.</a:t>
            </a:r>
          </a:p>
        </p:txBody>
      </p:sp>
      <p:graphicFrame>
        <p:nvGraphicFramePr>
          <p:cNvPr id="13" name="Tabel 12">
            <a:extLst>
              <a:ext uri="{FF2B5EF4-FFF2-40B4-BE49-F238E27FC236}">
                <a16:creationId xmlns:a16="http://schemas.microsoft.com/office/drawing/2014/main" id="{587792AB-2BA7-5FB3-02B8-FCB6AB3FD5C6}"/>
              </a:ext>
            </a:extLst>
          </p:cNvPr>
          <p:cNvGraphicFramePr>
            <a:graphicFrameLocks noGrp="1"/>
          </p:cNvGraphicFramePr>
          <p:nvPr>
            <p:extLst>
              <p:ext uri="{D42A27DB-BD31-4B8C-83A1-F6EECF244321}">
                <p14:modId xmlns:p14="http://schemas.microsoft.com/office/powerpoint/2010/main" val="4102137981"/>
              </p:ext>
            </p:extLst>
          </p:nvPr>
        </p:nvGraphicFramePr>
        <p:xfrm>
          <a:off x="479906" y="5593061"/>
          <a:ext cx="7354375" cy="692640"/>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613205895"/>
                    </a:ext>
                  </a:extLst>
                </a:gridCol>
                <a:gridCol w="3953508">
                  <a:extLst>
                    <a:ext uri="{9D8B030D-6E8A-4147-A177-3AD203B41FA5}">
                      <a16:colId xmlns:a16="http://schemas.microsoft.com/office/drawing/2014/main" val="2415866723"/>
                    </a:ext>
                  </a:extLst>
                </a:gridCol>
              </a:tblGrid>
              <a:tr h="0">
                <a:tc gridSpan="2">
                  <a:txBody>
                    <a:bodyPr/>
                    <a:lstStyle/>
                    <a:p>
                      <a:pPr algn="l"/>
                      <a:r>
                        <a:rPr lang="da-DK" sz="900" b="1" kern="1200" spc="-10" noProof="0">
                          <a:solidFill>
                            <a:schemeClr val="tx2"/>
                          </a:solidFill>
                          <a:latin typeface="+mn-lt"/>
                          <a:ea typeface="+mn-ea"/>
                          <a:cs typeface="+mn-cs"/>
                        </a:rPr>
                        <a:t>The ESG statement contains omissions due to confidentiality or sensitive business information </a:t>
                      </a:r>
                      <a:r>
                        <a:rPr lang="da-DK" sz="900" b="0" kern="1200" spc="-10">
                          <a:solidFill>
                            <a:schemeClr val="tx2"/>
                          </a:solidFill>
                          <a:latin typeface="+mn-lt"/>
                          <a:ea typeface="+mn-ea"/>
                          <a:cs typeface="+mn-cs"/>
                        </a:rPr>
                        <a:t>(item 24b)</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60691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The following data points are omitted</a:t>
                      </a:r>
                    </a:p>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dirty="0">
                          <a:solidFill>
                            <a:schemeClr val="accent2"/>
                          </a:solidFill>
                          <a:latin typeface="+mn-lt"/>
                          <a:cs typeface="Calibri" panose="020F0502020204030204" pitchFamily="34" charset="0"/>
                        </a:rPr>
                        <a:t>[Insert the name of the information item(s) omitted due to confidentiality]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74898051"/>
                  </a:ext>
                </a:extLst>
              </a:tr>
            </a:tbl>
          </a:graphicData>
        </a:graphic>
      </p:graphicFrame>
      <p:pic>
        <p:nvPicPr>
          <p:cNvPr id="16" name="Graphic 9">
            <a:extLst>
              <a:ext uri="{FF2B5EF4-FFF2-40B4-BE49-F238E27FC236}">
                <a16:creationId xmlns:a16="http://schemas.microsoft.com/office/drawing/2014/main" id="{42A36465-C7E1-4537-6310-B7EED655EA4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55" y="4652681"/>
            <a:ext cx="207455" cy="232601"/>
          </a:xfrm>
          <a:prstGeom prst="rect">
            <a:avLst/>
          </a:prstGeom>
        </p:spPr>
      </p:pic>
    </p:spTree>
    <p:extLst>
      <p:ext uri="{BB962C8B-B14F-4D97-AF65-F5344CB8AC3E}">
        <p14:creationId xmlns:p14="http://schemas.microsoft.com/office/powerpoint/2010/main" val="19726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a:t>Basis of preparation (B1) - continued</a:t>
            </a:r>
          </a:p>
        </p:txBody>
      </p:sp>
      <p:sp>
        <p:nvSpPr>
          <p:cNvPr id="7" name="Rectangle 6">
            <a:extLst>
              <a:ext uri="{FF2B5EF4-FFF2-40B4-BE49-F238E27FC236}">
                <a16:creationId xmlns:a16="http://schemas.microsoft.com/office/drawing/2014/main" id="{3BEAA9D6-FE63-3E44-DABB-1F30AD591826}"/>
              </a:ext>
            </a:extLst>
          </p:cNvPr>
          <p:cNvSpPr/>
          <p:nvPr/>
        </p:nvSpPr>
        <p:spPr>
          <a:xfrm>
            <a:off x="481498" y="3620195"/>
            <a:ext cx="7402078" cy="8083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filled in if relevant, </a:t>
            </a:r>
            <a:r>
              <a:rPr lang="da-DK" sz="900" spc="-10">
                <a:solidFill>
                  <a:schemeClr val="bg1"/>
                </a:solidFill>
              </a:rPr>
              <a:t>cf. the Basic module. </a:t>
            </a:r>
          </a:p>
          <a:p>
            <a:pPr>
              <a:lnSpc>
                <a:spcPct val="106000"/>
              </a:lnSpc>
            </a:pPr>
            <a:endParaRPr lang="da-DK" sz="900" spc="-10">
              <a:solidFill>
                <a:schemeClr val="bg1"/>
              </a:solidFill>
            </a:endParaRPr>
          </a:p>
          <a:p>
            <a:pPr>
              <a:lnSpc>
                <a:spcPct val="106000"/>
              </a:lnSpc>
            </a:pPr>
            <a:r>
              <a:rPr lang="da-DK" sz="900" spc="-10">
                <a:solidFill>
                  <a:schemeClr val="bg1"/>
                </a:solidFill>
              </a:rPr>
              <a:t>If your company has an ESG certificate or ecolabel, provide a brief description of these (e.g. name of certificate or ecolabel, date, assessment score).</a:t>
            </a:r>
            <a:endParaRPr lang="da-DK" sz="900" b="1" spc="-10">
              <a:solidFill>
                <a:schemeClr val="bg1"/>
              </a:solidFill>
            </a:endParaRPr>
          </a:p>
        </p:txBody>
      </p:sp>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979" y="11086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t>9</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da-DK"/>
              <a:t>CLICK TO INSERT COMPANY NAME</a:t>
            </a:r>
          </a:p>
        </p:txBody>
      </p:sp>
      <p:graphicFrame>
        <p:nvGraphicFramePr>
          <p:cNvPr id="2" name="Tabel 1">
            <a:extLst>
              <a:ext uri="{FF2B5EF4-FFF2-40B4-BE49-F238E27FC236}">
                <a16:creationId xmlns:a16="http://schemas.microsoft.com/office/drawing/2014/main" id="{7A907455-9CB7-376B-6B21-2E615B3A35EE}"/>
              </a:ext>
            </a:extLst>
          </p:cNvPr>
          <p:cNvGraphicFramePr>
            <a:graphicFrameLocks noGrp="1"/>
          </p:cNvGraphicFramePr>
          <p:nvPr>
            <p:extLst>
              <p:ext uri="{D42A27DB-BD31-4B8C-83A1-F6EECF244321}">
                <p14:modId xmlns:p14="http://schemas.microsoft.com/office/powerpoint/2010/main" val="1383948538"/>
              </p:ext>
            </p:extLst>
          </p:nvPr>
        </p:nvGraphicFramePr>
        <p:xfrm>
          <a:off x="481498" y="4564199"/>
          <a:ext cx="7402078" cy="1796760"/>
        </p:xfrm>
        <a:graphic>
          <a:graphicData uri="http://schemas.openxmlformats.org/drawingml/2006/table">
            <a:tbl>
              <a:tblPr firstRow="1">
                <a:tableStyleId>{2A488322-F2BA-4B5B-9748-0D474271808F}</a:tableStyleId>
              </a:tblPr>
              <a:tblGrid>
                <a:gridCol w="2544670">
                  <a:extLst>
                    <a:ext uri="{9D8B030D-6E8A-4147-A177-3AD203B41FA5}">
                      <a16:colId xmlns:a16="http://schemas.microsoft.com/office/drawing/2014/main" val="3746818765"/>
                    </a:ext>
                  </a:extLst>
                </a:gridCol>
                <a:gridCol w="2442303">
                  <a:extLst>
                    <a:ext uri="{9D8B030D-6E8A-4147-A177-3AD203B41FA5}">
                      <a16:colId xmlns:a16="http://schemas.microsoft.com/office/drawing/2014/main" val="465692987"/>
                    </a:ext>
                  </a:extLst>
                </a:gridCol>
                <a:gridCol w="1288275">
                  <a:extLst>
                    <a:ext uri="{9D8B030D-6E8A-4147-A177-3AD203B41FA5}">
                      <a16:colId xmlns:a16="http://schemas.microsoft.com/office/drawing/2014/main" val="857047578"/>
                    </a:ext>
                  </a:extLst>
                </a:gridCol>
                <a:gridCol w="1126830">
                  <a:extLst>
                    <a:ext uri="{9D8B030D-6E8A-4147-A177-3AD203B41FA5}">
                      <a16:colId xmlns:a16="http://schemas.microsoft.com/office/drawing/2014/main" val="1742107540"/>
                    </a:ext>
                  </a:extLst>
                </a:gridCol>
              </a:tblGrid>
              <a:tr h="252000">
                <a:tc>
                  <a:txBody>
                    <a:bodyPr/>
                    <a:lstStyle/>
                    <a:p>
                      <a:pPr algn="l"/>
                      <a:r>
                        <a:rPr lang="da-DK" sz="900" b="1" kern="1200" spc="-10" noProof="0">
                          <a:solidFill>
                            <a:schemeClr val="tx2"/>
                          </a:solidFill>
                          <a:latin typeface="+mn-lt"/>
                          <a:ea typeface="+mn-ea"/>
                          <a:cs typeface="+mn-cs"/>
                        </a:rPr>
                        <a:t>Name of ESG certificate/ecolabel </a:t>
                      </a:r>
                      <a:r>
                        <a:rPr lang="da-DK" sz="900" b="0" kern="1200" spc="-10" noProof="0">
                          <a:solidFill>
                            <a:schemeClr val="tx2"/>
                          </a:solidFill>
                          <a:latin typeface="+mn-lt"/>
                          <a:ea typeface="+mn-ea"/>
                          <a:cs typeface="+mn-cs"/>
                        </a:rPr>
                        <a:t>(item 25)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Short description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Date of issue/</a:t>
                      </a:r>
                    </a:p>
                    <a:p>
                      <a:pPr algn="l"/>
                      <a:r>
                        <a:rPr lang="da-DK" sz="900" b="1" kern="1200" spc="-10" noProof="0">
                          <a:solidFill>
                            <a:schemeClr val="tx2"/>
                          </a:solidFill>
                          <a:latin typeface="+mn-lt"/>
                          <a:ea typeface="+mn-ea"/>
                          <a:cs typeface="+mn-cs"/>
                        </a:rPr>
                        <a:t>validity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Possible rating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13430332"/>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name of certificate or ecolabel</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short description of the ESG certificate/ecolabel</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a:t>
                      </a:r>
                      <a:r>
                        <a:rPr lang="da-DK" sz="900" noProof="0">
                          <a:solidFill>
                            <a:schemeClr val="accent2"/>
                          </a:solidFill>
                          <a:latin typeface="+mn-lt"/>
                          <a:cs typeface="Calibri" panose="020F0502020204030204" pitchFamily="34" charset="0"/>
                        </a:rPr>
                        <a:t>date]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06062"/>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name of certificate or ecolabel</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short description of the ESG certificate/ecolabel</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a:t>
                      </a:r>
                      <a:r>
                        <a:rPr lang="da-DK" sz="900" noProof="0">
                          <a:solidFill>
                            <a:schemeClr val="accent2"/>
                          </a:solidFill>
                          <a:latin typeface="+mn-lt"/>
                          <a:cs typeface="Calibri" panose="020F0502020204030204" pitchFamily="34" charset="0"/>
                        </a:rPr>
                        <a:t>date]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45648151"/>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name of certificate or ecolabel</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Insert short description of the ESG certificate/ecolabel</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a:t>
                      </a:r>
                      <a:r>
                        <a:rPr lang="da-DK" sz="900" noProof="0">
                          <a:solidFill>
                            <a:schemeClr val="accent2"/>
                          </a:solidFill>
                          <a:latin typeface="+mn-lt"/>
                          <a:cs typeface="Calibri" panose="020F0502020204030204" pitchFamily="34" charset="0"/>
                        </a:rPr>
                        <a:t>date]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dirty="0">
                          <a:solidFill>
                            <a:schemeClr val="accent2"/>
                          </a:solidFill>
                          <a:latin typeface="+mn-lt"/>
                        </a:rPr>
                        <a:t>[Insert</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7334257"/>
                  </a:ext>
                </a:extLst>
              </a:tr>
            </a:tbl>
          </a:graphicData>
        </a:graphic>
      </p:graphicFrame>
      <p:graphicFrame>
        <p:nvGraphicFramePr>
          <p:cNvPr id="10" name="Tabel 9">
            <a:extLst>
              <a:ext uri="{FF2B5EF4-FFF2-40B4-BE49-F238E27FC236}">
                <a16:creationId xmlns:a16="http://schemas.microsoft.com/office/drawing/2014/main" id="{AA9D6142-7148-BA87-D929-D03B1323ACFD}"/>
              </a:ext>
            </a:extLst>
          </p:cNvPr>
          <p:cNvGraphicFramePr>
            <a:graphicFrameLocks noGrp="1"/>
          </p:cNvGraphicFramePr>
          <p:nvPr>
            <p:extLst>
              <p:ext uri="{D42A27DB-BD31-4B8C-83A1-F6EECF244321}">
                <p14:modId xmlns:p14="http://schemas.microsoft.com/office/powerpoint/2010/main" val="2378644421"/>
              </p:ext>
            </p:extLst>
          </p:nvPr>
        </p:nvGraphicFramePr>
        <p:xfrm>
          <a:off x="534503" y="1369046"/>
          <a:ext cx="7364976" cy="1868760"/>
        </p:xfrm>
        <a:graphic>
          <a:graphicData uri="http://schemas.openxmlformats.org/drawingml/2006/table">
            <a:tbl>
              <a:tblPr firstRow="1">
                <a:tableStyleId>{2A488322-F2BA-4B5B-9748-0D474271808F}</a:tableStyleId>
              </a:tblPr>
              <a:tblGrid>
                <a:gridCol w="1342293">
                  <a:extLst>
                    <a:ext uri="{9D8B030D-6E8A-4147-A177-3AD203B41FA5}">
                      <a16:colId xmlns:a16="http://schemas.microsoft.com/office/drawing/2014/main" val="2041236584"/>
                    </a:ext>
                  </a:extLst>
                </a:gridCol>
                <a:gridCol w="1425386">
                  <a:extLst>
                    <a:ext uri="{9D8B030D-6E8A-4147-A177-3AD203B41FA5}">
                      <a16:colId xmlns:a16="http://schemas.microsoft.com/office/drawing/2014/main" val="2637180759"/>
                    </a:ext>
                  </a:extLst>
                </a:gridCol>
                <a:gridCol w="1089132">
                  <a:extLst>
                    <a:ext uri="{9D8B030D-6E8A-4147-A177-3AD203B41FA5}">
                      <a16:colId xmlns:a16="http://schemas.microsoft.com/office/drawing/2014/main" val="1126871569"/>
                    </a:ext>
                  </a:extLst>
                </a:gridCol>
                <a:gridCol w="1064377">
                  <a:extLst>
                    <a:ext uri="{9D8B030D-6E8A-4147-A177-3AD203B41FA5}">
                      <a16:colId xmlns:a16="http://schemas.microsoft.com/office/drawing/2014/main" val="573454477"/>
                    </a:ext>
                  </a:extLst>
                </a:gridCol>
                <a:gridCol w="1179893">
                  <a:extLst>
                    <a:ext uri="{9D8B030D-6E8A-4147-A177-3AD203B41FA5}">
                      <a16:colId xmlns:a16="http://schemas.microsoft.com/office/drawing/2014/main" val="3277283369"/>
                    </a:ext>
                  </a:extLst>
                </a:gridCol>
                <a:gridCol w="1263895">
                  <a:extLst>
                    <a:ext uri="{9D8B030D-6E8A-4147-A177-3AD203B41FA5}">
                      <a16:colId xmlns:a16="http://schemas.microsoft.com/office/drawing/2014/main" val="3975353283"/>
                    </a:ext>
                  </a:extLst>
                </a:gridCol>
              </a:tblGrid>
              <a:tr h="324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a:solidFill>
                            <a:schemeClr val="tx2"/>
                          </a:solidFill>
                          <a:latin typeface="+mn-lt"/>
                          <a:ea typeface="+mn-ea"/>
                          <a:cs typeface="+mn-cs"/>
                        </a:rPr>
                        <a:t>Addresses and geolocation of </a:t>
                      </a:r>
                      <a:r>
                        <a:rPr lang="da-DK" sz="900" b="1" u="none" kern="1200" spc="-10">
                          <a:solidFill>
                            <a:schemeClr val="tx2"/>
                          </a:solidFill>
                          <a:latin typeface="+mn-lt"/>
                          <a:ea typeface="+mn-ea"/>
                          <a:cs typeface="+mn-cs"/>
                        </a:rPr>
                        <a:t>significant </a:t>
                      </a:r>
                      <a:r>
                        <a:rPr lang="da-DK" sz="900" b="1" kern="1200" spc="-10">
                          <a:solidFill>
                            <a:schemeClr val="tx2"/>
                          </a:solidFill>
                          <a:latin typeface="+mn-lt"/>
                          <a:ea typeface="+mn-ea"/>
                          <a:cs typeface="+mn-cs"/>
                        </a:rPr>
                        <a:t>assets and facilities owned, leased, or controlled by </a:t>
                      </a:r>
                      <a:r>
                        <a:rPr lang="da-DK" sz="900" b="0" kern="1200" spc="-10">
                          <a:solidFill>
                            <a:schemeClr val="accent2"/>
                          </a:solidFill>
                          <a:latin typeface="+mn-lt"/>
                          <a:ea typeface="+mn-ea"/>
                          <a:cs typeface="Calibri" panose="020F0502020204030204" pitchFamily="34" charset="0"/>
                        </a:rPr>
                        <a:t>[insert name of company] </a:t>
                      </a:r>
                      <a:r>
                        <a:rPr lang="da-DK" sz="900" b="0" kern="1200" spc="-10">
                          <a:solidFill>
                            <a:schemeClr val="tx2"/>
                          </a:solidFill>
                          <a:latin typeface="+mn-lt"/>
                          <a:ea typeface="+mn-ea"/>
                          <a:cs typeface="+mn-cs"/>
                        </a:rPr>
                        <a:t>(items 24e, vi, vii/items 73-76)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1" kern="1200" spc="-1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108498375"/>
                  </a:ext>
                </a:extLst>
              </a:tr>
              <a:tr h="324000">
                <a:tc>
                  <a:txBody>
                    <a:bodyPr/>
                    <a:lstStyle/>
                    <a:p>
                      <a:pPr algn="l"/>
                      <a:r>
                        <a:rPr lang="da-DK" sz="900" b="1" kern="1200" spc="-10" noProof="0">
                          <a:solidFill>
                            <a:schemeClr val="tx2"/>
                          </a:solidFill>
                          <a:latin typeface="+mn-lt"/>
                          <a:ea typeface="+mn-ea"/>
                          <a:cs typeface="+mn-cs"/>
                        </a:rPr>
                        <a:t>Location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Address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Postal code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By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Country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Geolocation (coordinates)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282431150"/>
                  </a:ext>
                </a:extLst>
              </a:tr>
              <a:tr h="324000">
                <a:tc>
                  <a:txBody>
                    <a:bodyPr/>
                    <a:lstStyle/>
                    <a:p>
                      <a:pPr algn="l"/>
                      <a:r>
                        <a:rPr lang="da-DK" sz="900" noProof="0">
                          <a:solidFill>
                            <a:schemeClr val="accent2"/>
                          </a:solidFill>
                          <a:latin typeface="+mn-lt"/>
                        </a:rPr>
                        <a:t>[e.g. Head Office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[Insert address</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69926511"/>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fx Lager</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address</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4347088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[e.g. Industrial plants]</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 address</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[Insert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rPr>
                        <a:t>[Insert</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7398487"/>
                  </a:ext>
                </a:extLst>
              </a:tr>
            </a:tbl>
          </a:graphicData>
        </a:graphic>
      </p:graphicFrame>
      <p:sp>
        <p:nvSpPr>
          <p:cNvPr id="13" name="Rectangle 7">
            <a:extLst>
              <a:ext uri="{FF2B5EF4-FFF2-40B4-BE49-F238E27FC236}">
                <a16:creationId xmlns:a16="http://schemas.microsoft.com/office/drawing/2014/main" id="{235E9989-2133-5964-ACDC-48D5EA7521B3}"/>
              </a:ext>
            </a:extLst>
          </p:cNvPr>
          <p:cNvSpPr/>
          <p:nvPr/>
        </p:nvSpPr>
        <p:spPr>
          <a:xfrm>
            <a:off x="518600" y="913677"/>
            <a:ext cx="7380879"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The data point </a:t>
            </a:r>
            <a:r>
              <a:rPr lang="da-DK" sz="900" b="1" spc="-10">
                <a:solidFill>
                  <a:schemeClr val="bg1"/>
                </a:solidFill>
              </a:rPr>
              <a:t>must be </a:t>
            </a:r>
            <a:r>
              <a:rPr lang="da-DK" sz="900" spc="-10">
                <a:solidFill>
                  <a:schemeClr val="bg1"/>
                </a:solidFill>
              </a:rPr>
              <a:t>filled in the Basic module.</a:t>
            </a:r>
          </a:p>
        </p:txBody>
      </p:sp>
      <p:sp>
        <p:nvSpPr>
          <p:cNvPr id="9" name="Rectangle 2">
            <a:extLst>
              <a:ext uri="{FF2B5EF4-FFF2-40B4-BE49-F238E27FC236}">
                <a16:creationId xmlns:a16="http://schemas.microsoft.com/office/drawing/2014/main" id="{646A3083-EA81-63A2-0243-EF8521DBA9B0}"/>
              </a:ext>
            </a:extLst>
          </p:cNvPr>
          <p:cNvSpPr/>
          <p:nvPr/>
        </p:nvSpPr>
        <p:spPr>
          <a:xfrm>
            <a:off x="8169275" y="895502"/>
            <a:ext cx="3383746" cy="234230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Explanations of terms</a:t>
            </a:r>
            <a:endParaRPr lang="da-DK" sz="900" spc="-10" dirty="0">
              <a:solidFill>
                <a:schemeClr val="tx2"/>
              </a:solidFill>
            </a:endParaRPr>
          </a:p>
          <a:p>
            <a:pPr algn="l">
              <a:lnSpc>
                <a:spcPct val="106000"/>
              </a:lnSpc>
            </a:pPr>
            <a:endParaRPr lang="da-DK" sz="900" b="1" spc="-10" dirty="0">
              <a:solidFill>
                <a:schemeClr val="tx2"/>
              </a:solidFill>
              <a:latin typeface="+mj-lt"/>
            </a:endParaRPr>
          </a:p>
          <a:p>
            <a:pPr algn="l">
              <a:lnSpc>
                <a:spcPct val="106000"/>
              </a:lnSpc>
            </a:pPr>
            <a:r>
              <a:rPr lang="da-DK" sz="900" b="1" spc="-10" dirty="0">
                <a:solidFill>
                  <a:schemeClr val="tx2"/>
                </a:solidFill>
                <a:latin typeface="+mj-lt"/>
              </a:rPr>
              <a:t>Geolocation </a:t>
            </a:r>
            <a:r>
              <a:rPr lang="da-DK" sz="900" spc="-10" dirty="0">
                <a:solidFill>
                  <a:schemeClr val="tx2"/>
                </a:solidFill>
                <a:latin typeface="+mj-lt"/>
              </a:rPr>
              <a:t>You must provide the geolocation of the areas that your company either owns, leases or controls. </a:t>
            </a:r>
          </a:p>
          <a:p>
            <a:pPr algn="l">
              <a:lnSpc>
                <a:spcPct val="106000"/>
              </a:lnSpc>
              <a:spcBef>
                <a:spcPts val="800"/>
              </a:spcBef>
            </a:pPr>
            <a:r>
              <a:rPr lang="da-DK" sz="900" spc="-10" dirty="0">
                <a:solidFill>
                  <a:schemeClr val="tx2"/>
                </a:solidFill>
                <a:latin typeface="+mj-lt"/>
              </a:rPr>
              <a:t>Information about your company's geolocation is expected to be a valuable data point for your stakeholders when assessing risks and opportunities related to your company's adaptation to climate change, water, ecosystems and biodiversity.</a:t>
            </a:r>
          </a:p>
          <a:p>
            <a:pPr algn="l">
              <a:lnSpc>
                <a:spcPct val="106000"/>
              </a:lnSpc>
            </a:pPr>
            <a:endParaRPr lang="da-DK" sz="900" spc="-10" dirty="0">
              <a:solidFill>
                <a:schemeClr val="tx2"/>
              </a:solidFill>
              <a:latin typeface="+mj-lt"/>
            </a:endParaRPr>
          </a:p>
          <a:p>
            <a:pPr algn="l">
              <a:lnSpc>
                <a:spcPct val="106000"/>
              </a:lnSpc>
            </a:pPr>
            <a:r>
              <a:rPr lang="da-DK" sz="900" spc="-10" dirty="0">
                <a:solidFill>
                  <a:schemeClr val="tx2"/>
                </a:solidFill>
                <a:latin typeface="+mj-lt"/>
              </a:rPr>
              <a:t>For example, you can use Google Maps or Apple Maps to find the coordinates of the locations your business owns, rents or controls.</a:t>
            </a: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12" name="Graphic 2">
            <a:extLst>
              <a:ext uri="{FF2B5EF4-FFF2-40B4-BE49-F238E27FC236}">
                <a16:creationId xmlns:a16="http://schemas.microsoft.com/office/drawing/2014/main" id="{2B93E708-730D-7C7A-EF30-C736DDDFD3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9968" y="949836"/>
            <a:ext cx="257747" cy="232600"/>
          </a:xfrm>
          <a:prstGeom prst="rect">
            <a:avLst/>
          </a:prstGeom>
        </p:spPr>
      </p:pic>
      <p:pic>
        <p:nvPicPr>
          <p:cNvPr id="14" name="Graphic 9">
            <a:extLst>
              <a:ext uri="{FF2B5EF4-FFF2-40B4-BE49-F238E27FC236}">
                <a16:creationId xmlns:a16="http://schemas.microsoft.com/office/drawing/2014/main" id="{846A82A3-5517-F177-2A8A-52BBBF15DD8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7" y="987741"/>
            <a:ext cx="207455" cy="232601"/>
          </a:xfrm>
          <a:prstGeom prst="rect">
            <a:avLst/>
          </a:prstGeom>
        </p:spPr>
      </p:pic>
      <p:pic>
        <p:nvPicPr>
          <p:cNvPr id="17" name="Graphic 9">
            <a:extLst>
              <a:ext uri="{FF2B5EF4-FFF2-40B4-BE49-F238E27FC236}">
                <a16:creationId xmlns:a16="http://schemas.microsoft.com/office/drawing/2014/main" id="{192C6A3E-7C8F-424D-00E8-2ED87AA56BE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6" y="3755878"/>
            <a:ext cx="207455" cy="232601"/>
          </a:xfrm>
          <a:prstGeom prst="rect">
            <a:avLst/>
          </a:prstGeom>
        </p:spPr>
      </p:pic>
      <p:pic>
        <p:nvPicPr>
          <p:cNvPr id="15" name="Graphic 9">
            <a:extLst>
              <a:ext uri="{FF2B5EF4-FFF2-40B4-BE49-F238E27FC236}">
                <a16:creationId xmlns:a16="http://schemas.microsoft.com/office/drawing/2014/main" id="{01C3C558-E009-83C8-BE35-3B49EF6794D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7" y="2610414"/>
            <a:ext cx="207455" cy="232601"/>
          </a:xfrm>
          <a:prstGeom prst="rect">
            <a:avLst/>
          </a:prstGeom>
        </p:spPr>
      </p:pic>
    </p:spTree>
    <p:extLst>
      <p:ext uri="{BB962C8B-B14F-4D97-AF65-F5344CB8AC3E}">
        <p14:creationId xmlns:p14="http://schemas.microsoft.com/office/powerpoint/2010/main" val="3439582474"/>
      </p:ext>
    </p:extLst>
  </p:cSld>
  <p:clrMapOvr>
    <a:masterClrMapping/>
  </p:clrMapOvr>
</p:sld>
</file>

<file path=ppt/theme/theme1.xml><?xml version="1.0" encoding="utf-8"?>
<a:theme xmlns:a="http://schemas.openxmlformats.org/drawingml/2006/main" name="Tema ESG skabelon 2023">
  <a:themeElements>
    <a:clrScheme name="Custom 63">
      <a:dk1>
        <a:srgbClr val="000000"/>
      </a:dk1>
      <a:lt1>
        <a:srgbClr val="FFFFFF"/>
      </a:lt1>
      <a:dk2>
        <a:srgbClr val="1B4528"/>
      </a:dk2>
      <a:lt2>
        <a:srgbClr val="D1DAD4"/>
      </a:lt2>
      <a:accent1>
        <a:srgbClr val="1B4528"/>
      </a:accent1>
      <a:accent2>
        <a:srgbClr val="2D55FF"/>
      </a:accent2>
      <a:accent3>
        <a:srgbClr val="FCFC95"/>
      </a:accent3>
      <a:accent4>
        <a:srgbClr val="5F7D69"/>
      </a:accent4>
      <a:accent5>
        <a:srgbClr val="8DA294"/>
      </a:accent5>
      <a:accent6>
        <a:srgbClr val="BBC7BF"/>
      </a:accent6>
      <a:hlink>
        <a:srgbClr val="00A65A"/>
      </a:hlink>
      <a:folHlink>
        <a:srgbClr val="A6A6A6"/>
      </a:folHlink>
    </a:clrScheme>
    <a:fontScheme name="Custom 19">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F7D69"/>
        </a:solidFill>
        <a:ln>
          <a:noFill/>
        </a:ln>
      </a:spPr>
      <a:bodyPr lIns="126000" tIns="108000" rIns="108000" bIns="144000" rtlCol="0" anchor="t" anchorCtr="0"/>
      <a:lstStyle>
        <a:defPPr algn="l">
          <a:lnSpc>
            <a:spcPct val="106000"/>
          </a:lnSpc>
          <a:defRPr sz="900" spc="-10"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defRPr sz="900" spc="-10" dirty="0" smtClean="0">
            <a:solidFill>
              <a:schemeClr val="bg1"/>
            </a:solidFill>
          </a:defRPr>
        </a:defPPr>
      </a:lstStyle>
    </a:txDef>
  </a:objectDefaults>
  <a:extraClrSchemeLst/>
  <a:custClrLst>
    <a:custClr name="Grøn 100%">
      <a:srgbClr val="1B4529"/>
    </a:custClr>
    <a:custClr name="Grøn 90%">
      <a:srgbClr val="32583E"/>
    </a:custClr>
    <a:custClr name="Grøn 80%">
      <a:srgbClr val="496A54"/>
    </a:custClr>
    <a:custClr name="Grøn 70%">
      <a:srgbClr val="5F7D69"/>
    </a:custClr>
    <a:custClr name="Grøn 60%">
      <a:srgbClr val="768F7F"/>
    </a:custClr>
    <a:custClr name="Grøn 50%">
      <a:srgbClr val="8DA294"/>
    </a:custClr>
    <a:custClr name="Grøn 40%">
      <a:srgbClr val="A4B5A9"/>
    </a:custClr>
    <a:custClr name="Grøn 30%">
      <a:srgbClr val="BBC7BF"/>
    </a:custClr>
    <a:custClr name="Grøn 20%">
      <a:srgbClr val="D1DAD4"/>
    </a:custClr>
    <a:custClr name="Grøn 10%">
      <a:srgbClr val="E8ECEA"/>
    </a:custClr>
  </a:custClrLst>
  <a:extLst>
    <a:ext uri="{05A4C25C-085E-4340-85A3-A5531E510DB2}">
      <thm15:themeFamily xmlns:thm15="http://schemas.microsoft.com/office/thememl/2012/main" name="Tema ESG skabelon 2023" id="{4F616B44-E23C-9D4B-A414-B698B6CB0592}" vid="{C1CEAE3D-34EF-BE45-B60E-4DC3BCA22C4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14149</Words>
  <Application>Microsoft Macintosh PowerPoint</Application>
  <PresentationFormat>Widescreen</PresentationFormat>
  <Paragraphs>1573</Paragraphs>
  <Slides>42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IBM Plex Sans</vt:lpstr>
      <vt:lpstr>Tema ESG skabelon 2023</vt:lpstr>
      <vt:lpstr>Translated by </vt:lpstr>
      <vt:lpstr>About this ESG template</vt:lpstr>
      <vt:lpstr>Overview of data points in the Basic module </vt:lpstr>
      <vt:lpstr>Overview of data points in Extended Module </vt:lpstr>
      <vt:lpstr>REVIEW 20XX </vt:lpstr>
      <vt:lpstr>ESG inventory  [Content can be customized to your specific company, e.g. with information points from the Extended Module]</vt:lpstr>
      <vt:lpstr>Basis for preparation (B1) </vt:lpstr>
      <vt:lpstr>Basis of preparation (B1) - continued</vt:lpstr>
      <vt:lpstr>Basis of preparation (B1) - continued</vt:lpstr>
      <vt:lpstr>Actions, policies and initiatives for the transition to a more sustainable economy (B2)</vt:lpstr>
      <vt:lpstr>Energy consumption (B3)</vt:lpstr>
      <vt:lpstr>CO₂e emissions (B3)</vt:lpstr>
      <vt:lpstr>Air, water and soil pollution (B4)</vt:lpstr>
      <vt:lpstr>Biodiversity (B5) </vt:lpstr>
      <vt:lpstr>Water (B6)</vt:lpstr>
      <vt:lpstr>Resource consumption, circular economy and waste management (B7) </vt:lpstr>
      <vt:lpstr>Resource consumption, circular economy and waste management (B7) - continued</vt:lpstr>
      <vt:lpstr>Resource consumption, circular economy and waste management (B7) - continued</vt:lpstr>
      <vt:lpstr>Own workforce: General characteristics (B8) </vt:lpstr>
      <vt:lpstr>Own workforce: General characteristics (B8) - continued</vt:lpstr>
      <vt:lpstr>Own workforce: Health and safety (B9)</vt:lpstr>
      <vt:lpstr>Own workforce: Compensation, collective agreements and training (B10)</vt:lpstr>
      <vt:lpstr>Own workforce: Remuneration, collective agreements and training (B10) - continued</vt:lpstr>
      <vt:lpstr>Corporate behavior: Number of convictions and fines related to corruption &amp; bribery (B11) </vt:lpstr>
      <vt:lpstr>PowerPoint Presentation</vt:lpstr>
      <vt:lpstr>Strategy: Business model and sustainability-related initiatives (C1)</vt:lpstr>
      <vt:lpstr>Description of efforts, policies and initiatives for the transition to a more sustainable economy (C2)</vt:lpstr>
      <vt:lpstr>Considerations when reporting CO₂e emissions under B3 in the Basic module </vt:lpstr>
      <vt:lpstr>CO₂e reduction target (C3)</vt:lpstr>
      <vt:lpstr>Climate transition (C3)</vt:lpstr>
      <vt:lpstr>Climate risks (C4)</vt:lpstr>
      <vt:lpstr>Climate risks (C4) - continued</vt:lpstr>
      <vt:lpstr>Additional (general) information about the workforce (C5)</vt:lpstr>
      <vt:lpstr>Additional (general) information on the workforce (C5) - continued</vt:lpstr>
      <vt:lpstr>Human rights policies and processes (C6) - Own workforce</vt:lpstr>
      <vt:lpstr>Human rights policies and processes (C6) - Own workforce - continued</vt:lpstr>
      <vt:lpstr>Serious negative human rights incidents (C7) - Own workforce</vt:lpstr>
      <vt:lpstr>Serious adverse human rights incidents (C7) - In the value chain</vt:lpstr>
      <vt:lpstr>Revenue from selected sectors (C8)</vt:lpstr>
      <vt:lpstr>Exclusion from EU reference benchmarks (C8)</vt:lpstr>
      <vt:lpstr>Gender distribution in the supreme governing body (C9)</vt:lpstr>
      <vt:lpstr>Thanks for reading along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docId:5407FB70ADB148C761F95F344E6DEB2F</cp:keywords>
  <cp:lastModifiedBy/>
  <cp:revision>1</cp:revision>
  <dcterms:created xsi:type="dcterms:W3CDTF">2025-02-28T18:51:17Z</dcterms:created>
  <dcterms:modified xsi:type="dcterms:W3CDTF">2025-05-01T11:03:21Z</dcterms:modified>
</cp:coreProperties>
</file>